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heme/theme2.xml" ContentType="application/vnd.openxmlformats-officedocument.theme+xml"/>
  <Override PartName="/ppt/tags/tag3.xml" ContentType="application/vnd.openxmlformats-officedocument.presentationml.tags+xml"/>
  <Override PartName="/ppt/notesSlides/notesSlide1.xml" ContentType="application/vnd.openxmlformats-officedocument.presentationml.notesSlide+xml"/>
  <Override PartName="/ppt/tags/tag4.xml" ContentType="application/vnd.openxmlformats-officedocument.presentationml.tags+xml"/>
  <Override PartName="/ppt/notesSlides/notesSlide2.xml" ContentType="application/vnd.openxmlformats-officedocument.presentationml.notesSlide+xml"/>
  <Override PartName="/ppt/tags/tag5.xml" ContentType="application/vnd.openxmlformats-officedocument.presentationml.tags+xml"/>
  <Override PartName="/ppt/notesSlides/notesSlide3.xml" ContentType="application/vnd.openxmlformats-officedocument.presentationml.notesSlide+xml"/>
  <Override PartName="/ppt/tags/tag6.xml" ContentType="application/vnd.openxmlformats-officedocument.presentationml.tags+xml"/>
  <Override PartName="/ppt/notesSlides/notesSlide4.xml" ContentType="application/vnd.openxmlformats-officedocument.presentationml.notesSlide+xml"/>
  <Override PartName="/ppt/tags/tag7.xml" ContentType="application/vnd.openxmlformats-officedocument.presentationml.tags+xml"/>
  <Override PartName="/ppt/notesSlides/notesSlide5.xml" ContentType="application/vnd.openxmlformats-officedocument.presentationml.notesSlide+xml"/>
  <Override PartName="/ppt/tags/tag8.xml" ContentType="application/vnd.openxmlformats-officedocument.presentationml.tags+xml"/>
  <Override PartName="/ppt/notesSlides/notesSlide6.xml" ContentType="application/vnd.openxmlformats-officedocument.presentationml.notesSlide+xml"/>
  <Override PartName="/ppt/tags/tag9.xml" ContentType="application/vnd.openxmlformats-officedocument.presentationml.tags+xml"/>
  <Override PartName="/ppt/notesSlides/notesSlide7.xml" ContentType="application/vnd.openxmlformats-officedocument.presentationml.notesSlide+xml"/>
  <Override PartName="/ppt/tags/tag10.xml" ContentType="application/vnd.openxmlformats-officedocument.presentationml.tags+xml"/>
  <Override PartName="/ppt/notesSlides/notesSlide8.xml" ContentType="application/vnd.openxmlformats-officedocument.presentationml.notesSlide+xml"/>
  <Override PartName="/ppt/tags/tag11.xml" ContentType="application/vnd.openxmlformats-officedocument.presentationml.tags+xml"/>
  <Override PartName="/ppt/notesSlides/notesSlide9.xml" ContentType="application/vnd.openxmlformats-officedocument.presentationml.notesSlide+xml"/>
  <Override PartName="/ppt/tags/tag12.xml" ContentType="application/vnd.openxmlformats-officedocument.presentationml.tags+xml"/>
  <Override PartName="/ppt/notesSlides/notesSlide10.xml" ContentType="application/vnd.openxmlformats-officedocument.presentationml.notesSlide+xml"/>
  <Override PartName="/ppt/tags/tag13.xml" ContentType="application/vnd.openxmlformats-officedocument.presentationml.tags+xml"/>
  <Override PartName="/ppt/notesSlides/notesSlide11.xml" ContentType="application/vnd.openxmlformats-officedocument.presentationml.notesSlide+xml"/>
  <Override PartName="/ppt/tags/tag14.xml" ContentType="application/vnd.openxmlformats-officedocument.presentationml.tags+xml"/>
  <Override PartName="/ppt/notesSlides/notesSlide1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7"/>
  </p:notesMasterIdLst>
  <p:sldIdLst>
    <p:sldId id="256" r:id="rId5"/>
    <p:sldId id="267" r:id="rId6"/>
    <p:sldId id="268" r:id="rId7"/>
    <p:sldId id="266" r:id="rId8"/>
    <p:sldId id="259" r:id="rId9"/>
    <p:sldId id="260" r:id="rId10"/>
    <p:sldId id="269" r:id="rId11"/>
    <p:sldId id="271" r:id="rId12"/>
    <p:sldId id="272" r:id="rId13"/>
    <p:sldId id="270" r:id="rId14"/>
    <p:sldId id="264" r:id="rId15"/>
    <p:sldId id="265" r:id="rId16"/>
  </p:sldIdLst>
  <p:sldSz cx="12192000" cy="6858000"/>
  <p:notesSz cx="6858000" cy="9144000"/>
  <p:custDataLst>
    <p:tags r:id="rId18"/>
  </p:custDataLst>
  <p:defaultTextStyle>
    <a:defPPr>
      <a:defRPr lang="en-CH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FCDBB"/>
    <a:srgbClr val="FFFFD5"/>
    <a:srgbClr val="FFFFD9"/>
    <a:srgbClr val="253494"/>
    <a:srgbClr val="081D58"/>
    <a:srgbClr val="1D91C0"/>
    <a:srgbClr val="225EA8"/>
    <a:srgbClr val="41B6C4"/>
    <a:srgbClr val="C7E9B4"/>
    <a:srgbClr val="EDF8B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17DC1B8-34C5-41CF-A908-E3C5AF069259}" v="2154" dt="2020-12-03T12:13:47.996"/>
    <p1510:client id="{5ADDEC61-7E64-4A6B-960E-213B830456D1}" v="2735" dt="2020-12-03T02:35:28.213"/>
    <p1510:client id="{BF2F8150-87D2-2244-9FED-F860DE58C2A5}" v="29833" dt="2020-12-03T12:14:45.681"/>
    <p1510:client id="{E38A9F2D-5C43-0743-8BB0-8B60DE032B68}" v="715" dt="2020-12-03T12:15:02.98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56"/>
    <p:restoredTop sz="94787"/>
  </p:normalViewPr>
  <p:slideViewPr>
    <p:cSldViewPr snapToGrid="0" snapToObjects="1">
      <p:cViewPr>
        <p:scale>
          <a:sx n="93" d="100"/>
          <a:sy n="93" d="100"/>
        </p:scale>
        <p:origin x="1080" y="7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gs" Target="tags/tag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6275D2-A125-5748-9811-9F17A613605D}" type="datetimeFigureOut">
              <a:rPr lang="en-GB" smtClean="0"/>
              <a:t>03/12/2020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99261A-3ACB-D142-A8D1-4336D15C86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51017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99261A-3ACB-D142-A8D1-4336D15C86C8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65750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99261A-3ACB-D142-A8D1-4336D15C86C8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42640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99261A-3ACB-D142-A8D1-4336D15C86C8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87013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99261A-3ACB-D142-A8D1-4336D15C86C8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7366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99261A-3ACB-D142-A8D1-4336D15C86C8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31968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99261A-3ACB-D142-A8D1-4336D15C86C8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33687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99261A-3ACB-D142-A8D1-4336D15C86C8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30655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99261A-3ACB-D142-A8D1-4336D15C86C8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7163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99261A-3ACB-D142-A8D1-4336D15C86C8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28596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99261A-3ACB-D142-A8D1-4336D15C86C8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29460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99261A-3ACB-D142-A8D1-4336D15C86C8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42904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99261A-3ACB-D142-A8D1-4336D15C86C8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26692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A2B3F-0826-D04B-BB1A-61AF4BB084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6D59F26-608E-9A4B-A86A-81CE07EA00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0C6370-CDC9-0C45-9E0D-4DEF8FA122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5A3E5-8F89-2F46-B7FC-065827AF212C}" type="datetimeFigureOut">
              <a:rPr lang="en-GB" smtClean="0"/>
              <a:t>03/12/2020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7CBE54-5FFE-B84D-BB5B-83F375179B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60F796-215E-C746-BD0C-B08B4480B1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6481E-B282-D74A-8B86-D017FB6973C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32176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449D91-2F0C-2A40-9810-6979EE4E2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A350DC5-DA93-2C4F-8215-B45F772E90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928D8F-2562-6841-BD3C-C2372E4628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5A3E5-8F89-2F46-B7FC-065827AF212C}" type="datetimeFigureOut">
              <a:rPr lang="en-GB" smtClean="0"/>
              <a:t>03/12/2020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4DD4A0-8FEF-1548-A0D6-E5C8929DF1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E1E145-F550-0B40-93F7-B18636B815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6481E-B282-D74A-8B86-D017FB6973C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67972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C72D37E-2A75-7143-B7B3-10A37190E3E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6D33F18-47B0-0345-84E8-A48B78759C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A274AD-C9DA-6C41-B4B5-8D40274306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5A3E5-8F89-2F46-B7FC-065827AF212C}" type="datetimeFigureOut">
              <a:rPr lang="en-GB" smtClean="0"/>
              <a:t>03/12/2020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5CB571-CA62-A147-95C7-0BC43DB711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45D06F-28B0-464B-B46B-57CAA89E5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6481E-B282-D74A-8B86-D017FB6973C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20832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AC9435-71C1-FF4D-9DE1-E5CBD65ED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0787D7-A0FF-7640-9E01-8166A28EF4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4008E2-54E3-D346-AC0C-59EB737213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5A3E5-8F89-2F46-B7FC-065827AF212C}" type="datetimeFigureOut">
              <a:rPr lang="en-GB" smtClean="0"/>
              <a:t>03/12/2020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370A90-7A0E-6B4A-81B5-FD85B19B6A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001E2D-9137-A147-9FA6-0B3C88CF83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6481E-B282-D74A-8B86-D017FB6973C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72609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26B7A-4045-0B44-89D5-EE4845F7B4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44D3F3-A559-F847-A238-502D9A5DC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5567CC-B318-054E-ABC7-E451391ACF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5A3E5-8F89-2F46-B7FC-065827AF212C}" type="datetimeFigureOut">
              <a:rPr lang="en-GB" smtClean="0"/>
              <a:t>03/12/2020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75055C-9F1B-5849-918C-D418BF84D9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ECF65C-37C6-2E4F-8162-C2155F5104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6481E-B282-D74A-8B86-D017FB6973C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71197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1B6C2-4184-2E45-8D65-1B76DD4F3B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DAA52F-D54B-2149-90FF-A626F5CA4B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AF7B6A-EFB3-CB45-9B73-FCF9DF3490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747934-0D45-5648-B0BE-9C556635F0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5A3E5-8F89-2F46-B7FC-065827AF212C}" type="datetimeFigureOut">
              <a:rPr lang="en-GB" smtClean="0"/>
              <a:t>03/12/2020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465E2D-342A-E047-9FE5-B57DE9FC31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5E628C-BE42-CD44-84E7-63D1C516C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6481E-B282-D74A-8B86-D017FB6973C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57315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2703A8-182E-B948-9666-5A06D0EB16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35A145-4D80-B24F-99D0-944477760B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DB9B5F-CF0D-1F43-9A15-2F5149C26D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768945B-637F-3547-B5EB-A4813D97A24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3D4C27D-11D3-E448-97ED-544B4209EE4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5319723-A31B-7347-9F43-BC72B8564B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5A3E5-8F89-2F46-B7FC-065827AF212C}" type="datetimeFigureOut">
              <a:rPr lang="en-GB" smtClean="0"/>
              <a:t>03/12/2020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2E0FC38-68AB-8142-A110-CE81DB47FA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56EA045-1119-FA41-894D-0A156518D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6481E-B282-D74A-8B86-D017FB6973C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89333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D8B005-9DAD-FB4E-A6E7-03D745567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9F7193-EB45-514E-B41A-15C9A0557E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5A3E5-8F89-2F46-B7FC-065827AF212C}" type="datetimeFigureOut">
              <a:rPr lang="en-GB" smtClean="0"/>
              <a:t>03/12/2020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556CD4-58C5-7C41-984F-3CA63476CB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90D168-70F2-DA46-ACEA-48D5333B94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6481E-B282-D74A-8B86-D017FB6973C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01900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EB58625-B6CF-6848-A889-58FC462F53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5A3E5-8F89-2F46-B7FC-065827AF212C}" type="datetimeFigureOut">
              <a:rPr lang="en-GB" smtClean="0"/>
              <a:t>03/12/2020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7716C1C-5524-F74B-B776-86CC1BDB91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EBDE8C-DEB9-7A45-922C-4878F9D44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6481E-B282-D74A-8B86-D017FB6973C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01493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C5587-7070-BF42-A7C5-96441D2466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118AAD-83C5-3045-A045-6F5123B9D2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E6BCDA-EC95-9F40-AAB6-288B06749E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AB742C-25FF-7A4F-ABA8-79FD26B16E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5A3E5-8F89-2F46-B7FC-065827AF212C}" type="datetimeFigureOut">
              <a:rPr lang="en-GB" smtClean="0"/>
              <a:t>03/12/2020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FD5D87-332F-2A42-9AC3-E3DF8BB8D7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1FE8DF-5245-3E40-9D81-A2A801212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6481E-B282-D74A-8B86-D017FB6973C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78690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95CC9F-F135-B045-A5A8-F1621F8147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DADD82F-FE03-6041-9F9C-7E59AA0E6D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D6CD82-2B2A-284A-B583-1A319270EB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A41171-8796-DE4B-9EA9-E465350A9E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5A3E5-8F89-2F46-B7FC-065827AF212C}" type="datetimeFigureOut">
              <a:rPr lang="en-GB" smtClean="0"/>
              <a:t>03/12/2020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07892D-0630-AA49-A040-0D8FD4E6BC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6AF191-3006-4E45-9AB0-8CD48F866B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6481E-B282-D74A-8B86-D017FB6973C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18927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vmlDrawing" Target="../drawings/vmlDrawing1.v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oleObject" Target="../embeddings/oleObject1.bin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9EF503C6-EA08-A747-B8D9-516BFD577CCD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4"/>
            </p:custDataLst>
            <p:extLst>
              <p:ext uri="{D42A27DB-BD31-4B8C-83A1-F6EECF244321}">
                <p14:modId xmlns:p14="http://schemas.microsoft.com/office/powerpoint/2010/main" val="2091031498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1073" name="think-cell Slide" r:id="rId15" imgW="7772400" imgH="10058400" progId="TCLayout.ActiveDocument.1">
                  <p:embed/>
                </p:oleObj>
              </mc:Choice>
              <mc:Fallback>
                <p:oleObj name="think-cell Slide" r:id="rId15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E6F666D-06DF-AB41-95C3-ED3C6AAF92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316596-6856-0144-A628-923D6E4D5E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525304-6A79-BC41-A929-E9442ECE42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E5A3E5-8F89-2F46-B7FC-065827AF212C}" type="datetimeFigureOut">
              <a:rPr lang="en-GB" smtClean="0"/>
              <a:t>03/12/2020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F4843E-BCD9-9946-A435-D8CB8FD846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9AFE0B-0DAB-E14F-9123-2542B013DB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06481E-B282-D74A-8B86-D017FB6973C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0524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H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jpeg"/><Relationship Id="rId2" Type="http://schemas.openxmlformats.org/officeDocument/2006/relationships/tags" Target="../tags/tag3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2.bin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2.jpeg"/><Relationship Id="rId2" Type="http://schemas.openxmlformats.org/officeDocument/2006/relationships/tags" Target="../tags/tag12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11.bin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3.jpeg"/><Relationship Id="rId2" Type="http://schemas.openxmlformats.org/officeDocument/2006/relationships/tags" Target="../tags/tag13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12.bin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4.gif"/><Relationship Id="rId2" Type="http://schemas.openxmlformats.org/officeDocument/2006/relationships/tags" Target="../tags/tag14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13.bin"/><Relationship Id="rId4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13" Type="http://schemas.openxmlformats.org/officeDocument/2006/relationships/image" Target="../media/image10.jpe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jpeg"/><Relationship Id="rId12" Type="http://schemas.openxmlformats.org/officeDocument/2006/relationships/image" Target="../media/image9.gif"/><Relationship Id="rId2" Type="http://schemas.openxmlformats.org/officeDocument/2006/relationships/tags" Target="../tags/tag4.xml"/><Relationship Id="rId16" Type="http://schemas.openxmlformats.org/officeDocument/2006/relationships/image" Target="../media/image13.png"/><Relationship Id="rId1" Type="http://schemas.openxmlformats.org/officeDocument/2006/relationships/vmlDrawing" Target="../drawings/vmlDrawing3.vml"/><Relationship Id="rId6" Type="http://schemas.openxmlformats.org/officeDocument/2006/relationships/image" Target="../media/image2.emf"/><Relationship Id="rId11" Type="http://schemas.openxmlformats.org/officeDocument/2006/relationships/image" Target="../media/image8.jpg"/><Relationship Id="rId5" Type="http://schemas.openxmlformats.org/officeDocument/2006/relationships/oleObject" Target="../embeddings/oleObject3.bin"/><Relationship Id="rId15" Type="http://schemas.openxmlformats.org/officeDocument/2006/relationships/image" Target="../media/image12.jpeg"/><Relationship Id="rId10" Type="http://schemas.openxmlformats.org/officeDocument/2006/relationships/image" Target="../media/image7.tiff"/><Relationship Id="rId4" Type="http://schemas.openxmlformats.org/officeDocument/2006/relationships/notesSlide" Target="../notesSlides/notesSlide2.xml"/><Relationship Id="rId9" Type="http://schemas.openxmlformats.org/officeDocument/2006/relationships/image" Target="../media/image6.jpeg"/><Relationship Id="rId1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4.jpeg"/><Relationship Id="rId2" Type="http://schemas.openxmlformats.org/officeDocument/2006/relationships/tags" Target="../tags/tag5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4.bin"/><Relationship Id="rId4" Type="http://schemas.openxmlformats.org/officeDocument/2006/relationships/notesSlide" Target="../notesSlides/notesSlide3.xml"/><Relationship Id="rId9" Type="http://schemas.openxmlformats.org/officeDocument/2006/relationships/image" Target="../media/image16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6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5.bin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7.png"/><Relationship Id="rId2" Type="http://schemas.openxmlformats.org/officeDocument/2006/relationships/tags" Target="../tags/tag7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6.bin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8.png"/><Relationship Id="rId2" Type="http://schemas.openxmlformats.org/officeDocument/2006/relationships/tags" Target="../tags/tag8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7.bin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9.png"/><Relationship Id="rId2" Type="http://schemas.openxmlformats.org/officeDocument/2006/relationships/tags" Target="../tags/tag9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8.bin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0.png"/><Relationship Id="rId2" Type="http://schemas.openxmlformats.org/officeDocument/2006/relationships/tags" Target="../tags/tag10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9.bin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1.png"/><Relationship Id="rId2" Type="http://schemas.openxmlformats.org/officeDocument/2006/relationships/tags" Target="../tags/tag11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10.bin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4D1C5D34-844D-4740-B490-EA74E8787754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598979753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6978" name="think-cell Slide" r:id="rId5" imgW="7772400" imgH="10058400" progId="TCLayout.ActiveDocument.1">
                  <p:embed/>
                </p:oleObj>
              </mc:Choice>
              <mc:Fallback>
                <p:oleObj name="think-cell Slide" r:id="rId5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Picture 3" descr="two people playing Sony PS4 game console">
            <a:extLst>
              <a:ext uri="{FF2B5EF4-FFF2-40B4-BE49-F238E27FC236}">
                <a16:creationId xmlns:a16="http://schemas.microsoft.com/office/drawing/2014/main" id="{A60FC003-3D1F-2B4F-9026-C1430F5107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23649" y="0"/>
            <a:ext cx="15033457" cy="9635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0735F66-524B-EF4D-A552-E96384D0C468}"/>
              </a:ext>
            </a:extLst>
          </p:cNvPr>
          <p:cNvSpPr/>
          <p:nvPr/>
        </p:nvSpPr>
        <p:spPr>
          <a:xfrm>
            <a:off x="0" y="0"/>
            <a:ext cx="12192000" cy="757236"/>
          </a:xfrm>
          <a:prstGeom prst="rect">
            <a:avLst/>
          </a:prstGeom>
          <a:solidFill>
            <a:srgbClr val="081D5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b="1" dirty="0">
                <a:latin typeface="Helvetica" pitchFamily="2" charset="0"/>
              </a:rPr>
              <a:t>Data Visualisation and Story Telling – Group Project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50237B1-0C71-9645-B636-6F54BF73BC51}"/>
              </a:ext>
            </a:extLst>
          </p:cNvPr>
          <p:cNvSpPr/>
          <p:nvPr/>
        </p:nvSpPr>
        <p:spPr>
          <a:xfrm>
            <a:off x="3638310" y="1549143"/>
            <a:ext cx="4915380" cy="3759713"/>
          </a:xfrm>
          <a:prstGeom prst="rect">
            <a:avLst/>
          </a:prstGeom>
          <a:noFill/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b="1" dirty="0">
                <a:solidFill>
                  <a:srgbClr val="081D58"/>
                </a:solidFill>
                <a:latin typeface="Helvetica" pitchFamily="2" charset="0"/>
              </a:rPr>
              <a:t>Video Games Sales Analysis: </a:t>
            </a:r>
          </a:p>
          <a:p>
            <a:pPr algn="ctr"/>
            <a:endParaRPr lang="en-GB" sz="3600" b="1" dirty="0">
              <a:solidFill>
                <a:srgbClr val="081D58"/>
              </a:solidFill>
              <a:latin typeface="Helvetica" pitchFamily="2" charset="0"/>
            </a:endParaRPr>
          </a:p>
          <a:p>
            <a:pPr algn="ctr"/>
            <a:r>
              <a:rPr lang="en-GB" sz="3600" b="1" i="1">
                <a:solidFill>
                  <a:srgbClr val="081D58"/>
                </a:solidFill>
                <a:latin typeface="Helvetica" pitchFamily="2" charset="0"/>
              </a:rPr>
              <a:t>How to create a video game best seller</a:t>
            </a:r>
            <a:endParaRPr lang="en-GB" sz="3600" b="1" i="1" dirty="0">
              <a:solidFill>
                <a:srgbClr val="081D58"/>
              </a:solidFill>
              <a:latin typeface="Helvetica" pitchFamily="2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548048-2891-1148-9F98-7E14E7A94C31}"/>
              </a:ext>
            </a:extLst>
          </p:cNvPr>
          <p:cNvSpPr/>
          <p:nvPr/>
        </p:nvSpPr>
        <p:spPr>
          <a:xfrm>
            <a:off x="0" y="6100763"/>
            <a:ext cx="12192000" cy="7572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GB" b="1" dirty="0">
                <a:solidFill>
                  <a:srgbClr val="081D58"/>
                </a:solidFill>
                <a:latin typeface="Helvetica" pitchFamily="2" charset="0"/>
              </a:rPr>
              <a:t>Group 9: </a:t>
            </a:r>
            <a:r>
              <a:rPr lang="en-GB" b="1" dirty="0" err="1">
                <a:solidFill>
                  <a:srgbClr val="081D58"/>
                </a:solidFill>
                <a:latin typeface="Helvetica" pitchFamily="2" charset="0"/>
              </a:rPr>
              <a:t>Lexin</a:t>
            </a:r>
            <a:r>
              <a:rPr lang="en-GB" b="1" dirty="0">
                <a:solidFill>
                  <a:srgbClr val="081D58"/>
                </a:solidFill>
                <a:latin typeface="Helvetica" pitchFamily="2" charset="0"/>
              </a:rPr>
              <a:t> Xu, </a:t>
            </a:r>
            <a:r>
              <a:rPr lang="en-GB" b="1" dirty="0" err="1">
                <a:solidFill>
                  <a:srgbClr val="081D58"/>
                </a:solidFill>
                <a:latin typeface="Helvetica" pitchFamily="2" charset="0"/>
              </a:rPr>
              <a:t>Ozlem</a:t>
            </a:r>
            <a:r>
              <a:rPr lang="en-GB" b="1" dirty="0">
                <a:solidFill>
                  <a:srgbClr val="081D58"/>
                </a:solidFill>
                <a:latin typeface="Helvetica" pitchFamily="2" charset="0"/>
              </a:rPr>
              <a:t> </a:t>
            </a:r>
            <a:r>
              <a:rPr lang="en-GB" b="1" dirty="0" err="1">
                <a:solidFill>
                  <a:srgbClr val="081D58"/>
                </a:solidFill>
                <a:latin typeface="Helvetica" pitchFamily="2" charset="0"/>
              </a:rPr>
              <a:t>Cuhaci</a:t>
            </a:r>
            <a:r>
              <a:rPr lang="en-GB" b="1" dirty="0">
                <a:solidFill>
                  <a:srgbClr val="081D58"/>
                </a:solidFill>
                <a:latin typeface="Helvetica" pitchFamily="2" charset="0"/>
              </a:rPr>
              <a:t>, </a:t>
            </a:r>
            <a:r>
              <a:rPr lang="en-GB" b="1" dirty="0" err="1">
                <a:solidFill>
                  <a:srgbClr val="081D58"/>
                </a:solidFill>
                <a:latin typeface="Helvetica" pitchFamily="2" charset="0"/>
              </a:rPr>
              <a:t>Advait</a:t>
            </a:r>
            <a:r>
              <a:rPr lang="en-GB" b="1" dirty="0">
                <a:solidFill>
                  <a:srgbClr val="081D58"/>
                </a:solidFill>
                <a:latin typeface="Helvetica" pitchFamily="2" charset="0"/>
              </a:rPr>
              <a:t> Jayant, </a:t>
            </a:r>
          </a:p>
          <a:p>
            <a:pPr algn="r"/>
            <a:r>
              <a:rPr lang="en-GB" b="1" dirty="0">
                <a:solidFill>
                  <a:srgbClr val="081D58"/>
                </a:solidFill>
                <a:latin typeface="Helvetica" pitchFamily="2" charset="0"/>
              </a:rPr>
              <a:t>Rasul </a:t>
            </a:r>
            <a:r>
              <a:rPr lang="en-GB" b="1" dirty="0" err="1">
                <a:solidFill>
                  <a:srgbClr val="081D58"/>
                </a:solidFill>
                <a:latin typeface="Helvetica" pitchFamily="2" charset="0"/>
              </a:rPr>
              <a:t>Rasulov</a:t>
            </a:r>
            <a:r>
              <a:rPr lang="en-GB" b="1" dirty="0">
                <a:solidFill>
                  <a:srgbClr val="081D58"/>
                </a:solidFill>
                <a:latin typeface="Helvetica" pitchFamily="2" charset="0"/>
              </a:rPr>
              <a:t>, Joseph Perrin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A180E84-CE7E-FE40-AE3D-8628B08E3614}"/>
              </a:ext>
            </a:extLst>
          </p:cNvPr>
          <p:cNvSpPr/>
          <p:nvPr/>
        </p:nvSpPr>
        <p:spPr>
          <a:xfrm>
            <a:off x="3375179" y="1549144"/>
            <a:ext cx="5441642" cy="3759712"/>
          </a:xfrm>
          <a:prstGeom prst="rect">
            <a:avLst/>
          </a:prstGeom>
          <a:noFill/>
          <a:ln w="76200">
            <a:solidFill>
              <a:srgbClr val="081D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01477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4D1C5D34-844D-4740-B490-EA74E8787754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105" name="think-cell Slide" r:id="rId5" imgW="7772400" imgH="10058400" progId="TCLayout.ActiveDocument.1">
                  <p:embed/>
                </p:oleObj>
              </mc:Choice>
              <mc:Fallback>
                <p:oleObj name="think-cell Slide" r:id="rId5" imgW="7772400" imgH="10058400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4D1C5D34-844D-4740-B490-EA74E878775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A0735F66-524B-EF4D-A552-E96384D0C468}"/>
              </a:ext>
            </a:extLst>
          </p:cNvPr>
          <p:cNvSpPr/>
          <p:nvPr/>
        </p:nvSpPr>
        <p:spPr>
          <a:xfrm>
            <a:off x="0" y="0"/>
            <a:ext cx="12192000" cy="757236"/>
          </a:xfrm>
          <a:prstGeom prst="rect">
            <a:avLst/>
          </a:prstGeom>
          <a:solidFill>
            <a:srgbClr val="081D5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 sz="2400" b="1">
                <a:latin typeface="Helvetica"/>
                <a:cs typeface="Helvetica"/>
              </a:rPr>
              <a:t>Of all regression techniques, Gradient Boosting is the best model to predict sales</a:t>
            </a:r>
            <a:endParaRPr lang="en-GB" sz="2400" b="1">
              <a:latin typeface="Helvetica" pitchFamily="2" charset="0"/>
              <a:cs typeface="Helvetic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5CBDF7E-9A1B-7640-A831-9F0B5BAE777F}"/>
              </a:ext>
            </a:extLst>
          </p:cNvPr>
          <p:cNvSpPr txBox="1"/>
          <p:nvPr/>
        </p:nvSpPr>
        <p:spPr>
          <a:xfrm>
            <a:off x="5380383" y="1895061"/>
            <a:ext cx="2358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/>
              <a:t>Text mining analysis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B63857-AB11-BF4C-8DB6-0338BB6094CB}"/>
              </a:ext>
            </a:extLst>
          </p:cNvPr>
          <p:cNvSpPr txBox="1"/>
          <p:nvPr/>
        </p:nvSpPr>
        <p:spPr>
          <a:xfrm>
            <a:off x="2524540" y="4803913"/>
            <a:ext cx="23588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/>
              <a:t>Michael can therefore name his game XXX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53EE90-5ED3-4506-A04A-75C8DB405E71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>
              <a:cs typeface="Calibri"/>
            </a:endParaRPr>
          </a:p>
        </p:txBody>
      </p:sp>
      <p:pic>
        <p:nvPicPr>
          <p:cNvPr id="7" name="Picture 7" descr="Chart, bar chart&#10;&#10;Description automatically generated">
            <a:extLst>
              <a:ext uri="{FF2B5EF4-FFF2-40B4-BE49-F238E27FC236}">
                <a16:creationId xmlns:a16="http://schemas.microsoft.com/office/drawing/2014/main" id="{956B1D3B-F5A7-4DF6-9573-A87FCC5549C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89" y="1421745"/>
            <a:ext cx="7722804" cy="531333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B14CCB9-5312-4040-9303-63B4EF6BE256}"/>
              </a:ext>
            </a:extLst>
          </p:cNvPr>
          <p:cNvSpPr txBox="1"/>
          <p:nvPr/>
        </p:nvSpPr>
        <p:spPr>
          <a:xfrm>
            <a:off x="308708" y="938823"/>
            <a:ext cx="1134012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b="1">
                <a:solidFill>
                  <a:schemeClr val="bg1"/>
                </a:solidFill>
                <a:latin typeface="Helvetica"/>
                <a:cs typeface="Helvetica"/>
              </a:rPr>
              <a:t>How do we get the data?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762DDD5-EA06-4137-8D03-F55013ECAA97}"/>
              </a:ext>
            </a:extLst>
          </p:cNvPr>
          <p:cNvSpPr/>
          <p:nvPr/>
        </p:nvSpPr>
        <p:spPr>
          <a:xfrm>
            <a:off x="281299" y="905510"/>
            <a:ext cx="11631366" cy="364637"/>
          </a:xfrm>
          <a:prstGeom prst="rect">
            <a:avLst/>
          </a:prstGeom>
          <a:solidFill>
            <a:srgbClr val="1D91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 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701A7BD-F01F-4F90-8AF6-8B7F55BBAA75}"/>
              </a:ext>
            </a:extLst>
          </p:cNvPr>
          <p:cNvSpPr txBox="1"/>
          <p:nvPr/>
        </p:nvSpPr>
        <p:spPr>
          <a:xfrm>
            <a:off x="308708" y="908343"/>
            <a:ext cx="1134012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CH" b="1" dirty="0">
                <a:solidFill>
                  <a:schemeClr val="bg1"/>
                </a:solidFill>
                <a:latin typeface="Helvetica"/>
                <a:cs typeface="Helvetica"/>
              </a:rPr>
              <a:t>6. </a:t>
            </a:r>
            <a:r>
              <a:rPr lang="fr-CH" b="1" dirty="0" err="1">
                <a:solidFill>
                  <a:schemeClr val="bg1"/>
                </a:solidFill>
                <a:latin typeface="Helvetica"/>
                <a:cs typeface="Helvetica"/>
              </a:rPr>
              <a:t>What</a:t>
            </a:r>
            <a:r>
              <a:rPr lang="fr-CH" b="1" dirty="0">
                <a:solidFill>
                  <a:schemeClr val="bg1"/>
                </a:solidFill>
                <a:latin typeface="Helvetica"/>
                <a:cs typeface="Helvetica"/>
              </a:rPr>
              <a:t> Global Sales Can He </a:t>
            </a:r>
            <a:r>
              <a:rPr lang="fr-CH" b="1" dirty="0" err="1">
                <a:solidFill>
                  <a:schemeClr val="bg1"/>
                </a:solidFill>
                <a:latin typeface="Helvetica"/>
                <a:cs typeface="Helvetica"/>
              </a:rPr>
              <a:t>Expect</a:t>
            </a:r>
            <a:r>
              <a:rPr lang="fr-CH" b="1" dirty="0">
                <a:solidFill>
                  <a:schemeClr val="bg1"/>
                </a:solidFill>
                <a:latin typeface="Helvetica"/>
                <a:cs typeface="Helvetica"/>
              </a:rPr>
              <a:t>?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B97DC81-3672-4322-B977-204F6E123A94}"/>
              </a:ext>
            </a:extLst>
          </p:cNvPr>
          <p:cNvSpPr/>
          <p:nvPr/>
        </p:nvSpPr>
        <p:spPr>
          <a:xfrm>
            <a:off x="8003969" y="1431252"/>
            <a:ext cx="3885756" cy="901291"/>
          </a:xfrm>
          <a:prstGeom prst="rect">
            <a:avLst/>
          </a:prstGeom>
          <a:noFill/>
          <a:ln w="57150">
            <a:solidFill>
              <a:srgbClr val="081D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en-GB" b="1">
              <a:solidFill>
                <a:srgbClr val="081D58"/>
              </a:solidFill>
              <a:latin typeface="Helvetica" pitchFamily="2" charset="0"/>
              <a:cs typeface="Helvetic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1FE2A37-9241-4AB7-B3C1-1F0C1DCF08E0}"/>
              </a:ext>
            </a:extLst>
          </p:cNvPr>
          <p:cNvSpPr txBox="1"/>
          <p:nvPr/>
        </p:nvSpPr>
        <p:spPr>
          <a:xfrm>
            <a:off x="8114410" y="1466398"/>
            <a:ext cx="3666742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600">
                <a:solidFill>
                  <a:srgbClr val="081D58"/>
                </a:solidFill>
                <a:latin typeface="Helvetica"/>
                <a:cs typeface="Helvetica"/>
              </a:rPr>
              <a:t>Michael wants to find the best regression technique to predict global sales</a:t>
            </a:r>
            <a:endParaRPr lang="en-US" err="1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1748B27-02EF-417E-97B4-E3E8A6F60E0C}"/>
              </a:ext>
            </a:extLst>
          </p:cNvPr>
          <p:cNvSpPr/>
          <p:nvPr/>
        </p:nvSpPr>
        <p:spPr>
          <a:xfrm>
            <a:off x="8003969" y="2837447"/>
            <a:ext cx="3885756" cy="901291"/>
          </a:xfrm>
          <a:prstGeom prst="rect">
            <a:avLst/>
          </a:prstGeom>
          <a:noFill/>
          <a:ln w="57150">
            <a:solidFill>
              <a:srgbClr val="41B6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en-GB" b="1">
              <a:solidFill>
                <a:srgbClr val="081D58"/>
              </a:solidFill>
              <a:latin typeface="Helvetica" pitchFamily="2" charset="0"/>
              <a:cs typeface="Helvetic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B6798E0-5494-46FC-AA69-16B19114D307}"/>
              </a:ext>
            </a:extLst>
          </p:cNvPr>
          <p:cNvSpPr txBox="1"/>
          <p:nvPr/>
        </p:nvSpPr>
        <p:spPr>
          <a:xfrm>
            <a:off x="8114410" y="2910509"/>
            <a:ext cx="3666742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600">
                <a:solidFill>
                  <a:srgbClr val="081D58"/>
                </a:solidFill>
                <a:latin typeface="Helvetica"/>
                <a:cs typeface="Helvetica"/>
              </a:rPr>
              <a:t>We find that</a:t>
            </a:r>
            <a:r>
              <a:rPr lang="en-GB" sz="1600" b="1">
                <a:solidFill>
                  <a:srgbClr val="081D58"/>
                </a:solidFill>
                <a:latin typeface="Helvetica"/>
                <a:cs typeface="Helvetica"/>
              </a:rPr>
              <a:t> Gradient Boosting </a:t>
            </a:r>
            <a:r>
              <a:rPr lang="en-GB" sz="1600">
                <a:solidFill>
                  <a:srgbClr val="081D58"/>
                </a:solidFill>
                <a:latin typeface="Helvetica"/>
                <a:cs typeface="Helvetica"/>
              </a:rPr>
              <a:t>is the algorithm with the</a:t>
            </a:r>
            <a:r>
              <a:rPr lang="en-GB" sz="1600" b="1">
                <a:solidFill>
                  <a:srgbClr val="081D58"/>
                </a:solidFill>
                <a:latin typeface="Helvetica"/>
                <a:cs typeface="Helvetica"/>
              </a:rPr>
              <a:t> lowest MAE </a:t>
            </a:r>
            <a:r>
              <a:rPr lang="en-GB" sz="1600">
                <a:solidFill>
                  <a:srgbClr val="081D58"/>
                </a:solidFill>
                <a:latin typeface="Helvetica"/>
                <a:cs typeface="Helvetica"/>
              </a:rPr>
              <a:t>and therefore, the best model</a:t>
            </a:r>
            <a:endParaRPr lang="en-US"/>
          </a:p>
        </p:txBody>
      </p:sp>
      <p:sp>
        <p:nvSpPr>
          <p:cNvPr id="25" name="Triangle 10">
            <a:extLst>
              <a:ext uri="{FF2B5EF4-FFF2-40B4-BE49-F238E27FC236}">
                <a16:creationId xmlns:a16="http://schemas.microsoft.com/office/drawing/2014/main" id="{324A48A7-1574-4570-9D66-858C4B8A392B}"/>
              </a:ext>
            </a:extLst>
          </p:cNvPr>
          <p:cNvSpPr/>
          <p:nvPr/>
        </p:nvSpPr>
        <p:spPr>
          <a:xfrm rot="10800000">
            <a:off x="9569590" y="2427662"/>
            <a:ext cx="612183" cy="306720"/>
          </a:xfrm>
          <a:prstGeom prst="triangle">
            <a:avLst/>
          </a:prstGeom>
          <a:solidFill>
            <a:srgbClr val="081D58"/>
          </a:solidFill>
          <a:ln w="28575">
            <a:solidFill>
              <a:srgbClr val="41B6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Triangle 12">
            <a:extLst>
              <a:ext uri="{FF2B5EF4-FFF2-40B4-BE49-F238E27FC236}">
                <a16:creationId xmlns:a16="http://schemas.microsoft.com/office/drawing/2014/main" id="{70D464B4-39E9-432C-8D46-DA9217898EB6}"/>
              </a:ext>
            </a:extLst>
          </p:cNvPr>
          <p:cNvSpPr/>
          <p:nvPr/>
        </p:nvSpPr>
        <p:spPr>
          <a:xfrm rot="10800000">
            <a:off x="9569589" y="3837314"/>
            <a:ext cx="612183" cy="306720"/>
          </a:xfrm>
          <a:prstGeom prst="triangle">
            <a:avLst/>
          </a:prstGeom>
          <a:solidFill>
            <a:srgbClr val="7FCDBB"/>
          </a:solidFill>
          <a:ln w="28575">
            <a:solidFill>
              <a:srgbClr val="1D91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4C082CE-E581-470D-8916-B88404F2F426}"/>
              </a:ext>
            </a:extLst>
          </p:cNvPr>
          <p:cNvSpPr/>
          <p:nvPr/>
        </p:nvSpPr>
        <p:spPr>
          <a:xfrm>
            <a:off x="8003969" y="4249715"/>
            <a:ext cx="3885756" cy="901291"/>
          </a:xfrm>
          <a:prstGeom prst="rect">
            <a:avLst/>
          </a:prstGeom>
          <a:noFill/>
          <a:ln w="57150">
            <a:solidFill>
              <a:srgbClr val="7FCD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en-GB" b="1">
              <a:solidFill>
                <a:srgbClr val="081D58"/>
              </a:solidFill>
              <a:latin typeface="Helvetica" pitchFamily="2" charset="0"/>
              <a:cs typeface="Helvetica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EE383BF-D3FF-45D3-9273-0CB0351F5749}"/>
              </a:ext>
            </a:extLst>
          </p:cNvPr>
          <p:cNvSpPr txBox="1"/>
          <p:nvPr/>
        </p:nvSpPr>
        <p:spPr>
          <a:xfrm>
            <a:off x="8102535" y="4314472"/>
            <a:ext cx="3666742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600" dirty="0">
                <a:solidFill>
                  <a:srgbClr val="081D58"/>
                </a:solidFill>
                <a:latin typeface="Helvetica"/>
                <a:cs typeface="Helvetica"/>
              </a:rPr>
              <a:t>Using Randomised Search to find the best parameters and Grid Search to find the best n estimators parameter</a:t>
            </a:r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C143EC5-CFCF-4D8F-B5FE-7B6180D1914A}"/>
              </a:ext>
            </a:extLst>
          </p:cNvPr>
          <p:cNvSpPr/>
          <p:nvPr/>
        </p:nvSpPr>
        <p:spPr>
          <a:xfrm>
            <a:off x="7993028" y="5659615"/>
            <a:ext cx="3885756" cy="901291"/>
          </a:xfrm>
          <a:prstGeom prst="rect">
            <a:avLst/>
          </a:prstGeom>
          <a:noFill/>
          <a:ln w="57150">
            <a:solidFill>
              <a:srgbClr val="C7E9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en-GB" b="1">
              <a:solidFill>
                <a:srgbClr val="081D58"/>
              </a:solidFill>
              <a:latin typeface="Helvetica" pitchFamily="2" charset="0"/>
              <a:cs typeface="Helvetica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40E5882-8BD4-4AD8-8254-6B096025842C}"/>
              </a:ext>
            </a:extLst>
          </p:cNvPr>
          <p:cNvSpPr txBox="1"/>
          <p:nvPr/>
        </p:nvSpPr>
        <p:spPr>
          <a:xfrm>
            <a:off x="8003969" y="5815376"/>
            <a:ext cx="3847416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600" b="1">
                <a:solidFill>
                  <a:srgbClr val="081D58"/>
                </a:solidFill>
                <a:latin typeface="Helvetica"/>
                <a:cs typeface="Helvetica"/>
              </a:rPr>
              <a:t>There is still some overfitting so we build a more advanced model!</a:t>
            </a:r>
            <a:endParaRPr lang="en-US" b="1">
              <a:cs typeface="Calibri"/>
            </a:endParaRPr>
          </a:p>
        </p:txBody>
      </p:sp>
      <p:sp>
        <p:nvSpPr>
          <p:cNvPr id="22" name="Triangle 21">
            <a:extLst>
              <a:ext uri="{FF2B5EF4-FFF2-40B4-BE49-F238E27FC236}">
                <a16:creationId xmlns:a16="http://schemas.microsoft.com/office/drawing/2014/main" id="{59D64D79-5B3B-3543-A31B-9A591FC87F05}"/>
              </a:ext>
            </a:extLst>
          </p:cNvPr>
          <p:cNvSpPr/>
          <p:nvPr/>
        </p:nvSpPr>
        <p:spPr>
          <a:xfrm rot="10800000">
            <a:off x="9569588" y="5273385"/>
            <a:ext cx="612183" cy="306720"/>
          </a:xfrm>
          <a:prstGeom prst="triangle">
            <a:avLst/>
          </a:prstGeom>
          <a:solidFill>
            <a:srgbClr val="C7E9B4"/>
          </a:solidFill>
          <a:ln w="28575">
            <a:solidFill>
              <a:srgbClr val="7FCD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1049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9" grpId="0"/>
      <p:bldP spid="21" grpId="0" animBg="1"/>
      <p:bldP spid="23" grpId="0"/>
      <p:bldP spid="25" grpId="0" animBg="1"/>
      <p:bldP spid="27" grpId="0" animBg="1"/>
      <p:bldP spid="29" grpId="0" animBg="1"/>
      <p:bldP spid="31" grpId="0"/>
      <p:bldP spid="33" grpId="0" animBg="1"/>
      <p:bldP spid="35" grpId="0"/>
      <p:bldP spid="2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4D1C5D34-844D-4740-B490-EA74E8787754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3297" name="think-cell Slide" r:id="rId5" imgW="7772400" imgH="10058400" progId="TCLayout.ActiveDocument.1">
                  <p:embed/>
                </p:oleObj>
              </mc:Choice>
              <mc:Fallback>
                <p:oleObj name="think-cell Slide" r:id="rId5" imgW="7772400" imgH="10058400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4D1C5D34-844D-4740-B490-EA74E878775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A0735F66-524B-EF4D-A552-E96384D0C468}"/>
              </a:ext>
            </a:extLst>
          </p:cNvPr>
          <p:cNvSpPr/>
          <p:nvPr/>
        </p:nvSpPr>
        <p:spPr>
          <a:xfrm>
            <a:off x="0" y="0"/>
            <a:ext cx="12192000" cy="757236"/>
          </a:xfrm>
          <a:prstGeom prst="rect">
            <a:avLst/>
          </a:prstGeom>
          <a:solidFill>
            <a:srgbClr val="081D5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 sz="2400" b="1">
                <a:latin typeface="Helvetica"/>
                <a:cs typeface="Helvetica"/>
              </a:rPr>
              <a:t>Age and Weighed Score have the most importance to predict global sales</a:t>
            </a:r>
            <a:endParaRPr lang="en-US"/>
          </a:p>
        </p:txBody>
      </p:sp>
      <p:pic>
        <p:nvPicPr>
          <p:cNvPr id="3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582B12BF-CC90-4D41-A09E-0D4CA97159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7551" y="1346980"/>
            <a:ext cx="6698994" cy="526533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78D4038-F74D-4F93-9336-1E89CAB960C9}"/>
              </a:ext>
            </a:extLst>
          </p:cNvPr>
          <p:cNvSpPr/>
          <p:nvPr/>
        </p:nvSpPr>
        <p:spPr>
          <a:xfrm>
            <a:off x="8003969" y="1431252"/>
            <a:ext cx="3885756" cy="901291"/>
          </a:xfrm>
          <a:prstGeom prst="rect">
            <a:avLst/>
          </a:prstGeom>
          <a:noFill/>
          <a:ln w="57150">
            <a:solidFill>
              <a:srgbClr val="081D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en-GB" b="1">
              <a:solidFill>
                <a:srgbClr val="081D58"/>
              </a:solidFill>
              <a:latin typeface="Helvetica" pitchFamily="2" charset="0"/>
              <a:cs typeface="Helvetic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003DD0-2451-4412-AE51-0C4A927FA34E}"/>
              </a:ext>
            </a:extLst>
          </p:cNvPr>
          <p:cNvSpPr txBox="1"/>
          <p:nvPr/>
        </p:nvSpPr>
        <p:spPr>
          <a:xfrm>
            <a:off x="8114410" y="1466398"/>
            <a:ext cx="3666742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600">
                <a:solidFill>
                  <a:srgbClr val="081D58"/>
                </a:solidFill>
                <a:latin typeface="Helvetica"/>
                <a:cs typeface="Helvetica"/>
              </a:rPr>
              <a:t>Michael wants to reduce overfitting to build a better regression model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2E3FF3D-2A43-4285-A16F-1B88A1987CC0}"/>
              </a:ext>
            </a:extLst>
          </p:cNvPr>
          <p:cNvSpPr/>
          <p:nvPr/>
        </p:nvSpPr>
        <p:spPr>
          <a:xfrm>
            <a:off x="8003969" y="2837447"/>
            <a:ext cx="3885756" cy="901291"/>
          </a:xfrm>
          <a:prstGeom prst="rect">
            <a:avLst/>
          </a:prstGeom>
          <a:noFill/>
          <a:ln w="57150">
            <a:solidFill>
              <a:srgbClr val="41B6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en-GB" b="1">
              <a:solidFill>
                <a:srgbClr val="081D58"/>
              </a:solidFill>
              <a:latin typeface="Helvetica" pitchFamily="2" charset="0"/>
              <a:cs typeface="Helvetic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9CDDF74-0B69-446B-9B44-C27A2F220624}"/>
              </a:ext>
            </a:extLst>
          </p:cNvPr>
          <p:cNvSpPr txBox="1"/>
          <p:nvPr/>
        </p:nvSpPr>
        <p:spPr>
          <a:xfrm>
            <a:off x="8114410" y="2910509"/>
            <a:ext cx="3666742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600">
                <a:solidFill>
                  <a:srgbClr val="081D58"/>
                </a:solidFill>
                <a:latin typeface="Helvetica"/>
                <a:cs typeface="Helvetica"/>
              </a:rPr>
              <a:t>We perform Feature Engineering and Feature Selection on the dataset</a:t>
            </a:r>
          </a:p>
        </p:txBody>
      </p:sp>
      <p:sp>
        <p:nvSpPr>
          <p:cNvPr id="15" name="Triangle 10">
            <a:extLst>
              <a:ext uri="{FF2B5EF4-FFF2-40B4-BE49-F238E27FC236}">
                <a16:creationId xmlns:a16="http://schemas.microsoft.com/office/drawing/2014/main" id="{05618945-F03D-49D6-B548-562CEF08964C}"/>
              </a:ext>
            </a:extLst>
          </p:cNvPr>
          <p:cNvSpPr/>
          <p:nvPr/>
        </p:nvSpPr>
        <p:spPr>
          <a:xfrm rot="10800000">
            <a:off x="9569590" y="2427662"/>
            <a:ext cx="612183" cy="306720"/>
          </a:xfrm>
          <a:prstGeom prst="triangle">
            <a:avLst/>
          </a:prstGeom>
          <a:solidFill>
            <a:srgbClr val="081D58"/>
          </a:solidFill>
          <a:ln w="28575">
            <a:solidFill>
              <a:srgbClr val="41B6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riangle 12">
            <a:extLst>
              <a:ext uri="{FF2B5EF4-FFF2-40B4-BE49-F238E27FC236}">
                <a16:creationId xmlns:a16="http://schemas.microsoft.com/office/drawing/2014/main" id="{44BC09D9-D10A-4306-937F-F319CDD40836}"/>
              </a:ext>
            </a:extLst>
          </p:cNvPr>
          <p:cNvSpPr/>
          <p:nvPr/>
        </p:nvSpPr>
        <p:spPr>
          <a:xfrm rot="10800000">
            <a:off x="9569589" y="3837314"/>
            <a:ext cx="612183" cy="306720"/>
          </a:xfrm>
          <a:prstGeom prst="triangle">
            <a:avLst/>
          </a:prstGeom>
          <a:solidFill>
            <a:srgbClr val="7FCDBB"/>
          </a:solidFill>
          <a:ln w="28575">
            <a:solidFill>
              <a:srgbClr val="1D91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1AC82F3-D60C-453A-83C9-CFC22ED81F90}"/>
              </a:ext>
            </a:extLst>
          </p:cNvPr>
          <p:cNvSpPr/>
          <p:nvPr/>
        </p:nvSpPr>
        <p:spPr>
          <a:xfrm>
            <a:off x="8003969" y="4249715"/>
            <a:ext cx="3885756" cy="901291"/>
          </a:xfrm>
          <a:prstGeom prst="rect">
            <a:avLst/>
          </a:prstGeom>
          <a:noFill/>
          <a:ln w="57150">
            <a:solidFill>
              <a:srgbClr val="7FCD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en-GB" b="1">
              <a:solidFill>
                <a:srgbClr val="081D58"/>
              </a:solidFill>
              <a:latin typeface="Helvetica" pitchFamily="2" charset="0"/>
              <a:cs typeface="Helvetic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9A23051-126F-45CB-A219-AC1EAA519F15}"/>
              </a:ext>
            </a:extLst>
          </p:cNvPr>
          <p:cNvSpPr txBox="1"/>
          <p:nvPr/>
        </p:nvSpPr>
        <p:spPr>
          <a:xfrm>
            <a:off x="8102535" y="4314472"/>
            <a:ext cx="3666742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600">
                <a:solidFill>
                  <a:srgbClr val="081D58"/>
                </a:solidFill>
                <a:latin typeface="Helvetica"/>
                <a:cs typeface="Helvetica"/>
              </a:rPr>
              <a:t>Impute missing values and use ordinal encoding before Gradient Boosting and Hyperparameter Optimization 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4A519BA-B651-4082-9856-D2D150D31E24}"/>
              </a:ext>
            </a:extLst>
          </p:cNvPr>
          <p:cNvSpPr/>
          <p:nvPr/>
        </p:nvSpPr>
        <p:spPr>
          <a:xfrm>
            <a:off x="7993028" y="5659615"/>
            <a:ext cx="3885756" cy="901291"/>
          </a:xfrm>
          <a:prstGeom prst="rect">
            <a:avLst/>
          </a:prstGeom>
          <a:noFill/>
          <a:ln w="57150">
            <a:solidFill>
              <a:srgbClr val="C7E9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en-GB" b="1">
              <a:solidFill>
                <a:srgbClr val="081D58"/>
              </a:solidFill>
              <a:latin typeface="Helvetica" pitchFamily="2" charset="0"/>
              <a:cs typeface="Helvetica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26D044B-EF84-4182-9A2C-25DBC3AB7442}"/>
              </a:ext>
            </a:extLst>
          </p:cNvPr>
          <p:cNvSpPr txBox="1"/>
          <p:nvPr/>
        </p:nvSpPr>
        <p:spPr>
          <a:xfrm>
            <a:off x="8003969" y="5682854"/>
            <a:ext cx="3847416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600" b="1">
                <a:solidFill>
                  <a:srgbClr val="081D58"/>
                </a:solidFill>
                <a:latin typeface="Helvetica"/>
                <a:cs typeface="Helvetica"/>
              </a:rPr>
              <a:t>Advanced model yields lower MAE on the testing set but still overfits and there is room for some improvement</a:t>
            </a:r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79E51FF-BA2A-4334-B5E3-7F10AF08FC3A}"/>
              </a:ext>
            </a:extLst>
          </p:cNvPr>
          <p:cNvSpPr/>
          <p:nvPr/>
        </p:nvSpPr>
        <p:spPr>
          <a:xfrm>
            <a:off x="281299" y="905510"/>
            <a:ext cx="11631366" cy="364637"/>
          </a:xfrm>
          <a:prstGeom prst="rect">
            <a:avLst/>
          </a:prstGeom>
          <a:solidFill>
            <a:srgbClr val="1D91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 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73CD9B4-9C30-4B31-AD91-A46BF206E63A}"/>
              </a:ext>
            </a:extLst>
          </p:cNvPr>
          <p:cNvSpPr txBox="1"/>
          <p:nvPr/>
        </p:nvSpPr>
        <p:spPr>
          <a:xfrm>
            <a:off x="308708" y="908343"/>
            <a:ext cx="1134012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CH" b="1">
                <a:solidFill>
                  <a:schemeClr val="bg1"/>
                </a:solidFill>
                <a:latin typeface="Helvetica"/>
                <a:cs typeface="Helvetica"/>
              </a:rPr>
              <a:t>6. </a:t>
            </a:r>
            <a:r>
              <a:rPr lang="fr-CH" b="1" err="1">
                <a:solidFill>
                  <a:schemeClr val="bg1"/>
                </a:solidFill>
                <a:latin typeface="Helvetica"/>
                <a:cs typeface="Helvetica"/>
              </a:rPr>
              <a:t>What</a:t>
            </a:r>
            <a:r>
              <a:rPr lang="fr-CH" b="1">
                <a:solidFill>
                  <a:schemeClr val="bg1"/>
                </a:solidFill>
                <a:latin typeface="Helvetica"/>
                <a:cs typeface="Helvetica"/>
              </a:rPr>
              <a:t> global sales can </a:t>
            </a:r>
            <a:r>
              <a:rPr lang="fr-CH" b="1" err="1">
                <a:solidFill>
                  <a:schemeClr val="bg1"/>
                </a:solidFill>
                <a:latin typeface="Helvetica"/>
                <a:cs typeface="Helvetica"/>
              </a:rPr>
              <a:t>he</a:t>
            </a:r>
            <a:r>
              <a:rPr lang="fr-CH" b="1">
                <a:solidFill>
                  <a:schemeClr val="bg1"/>
                </a:solidFill>
                <a:latin typeface="Helvetica"/>
                <a:cs typeface="Helvetica"/>
              </a:rPr>
              <a:t> </a:t>
            </a:r>
            <a:r>
              <a:rPr lang="fr-CH" b="1" err="1">
                <a:solidFill>
                  <a:schemeClr val="bg1"/>
                </a:solidFill>
                <a:latin typeface="Helvetica"/>
                <a:cs typeface="Helvetica"/>
              </a:rPr>
              <a:t>expect</a:t>
            </a:r>
            <a:r>
              <a:rPr lang="fr-CH" b="1">
                <a:solidFill>
                  <a:schemeClr val="bg1"/>
                </a:solidFill>
                <a:latin typeface="Helvetica"/>
                <a:cs typeface="Helvetica"/>
              </a:rPr>
              <a:t>?</a:t>
            </a:r>
            <a:endParaRPr lang="fr-CH">
              <a:solidFill>
                <a:schemeClr val="bg1"/>
              </a:solidFill>
              <a:ea typeface="+mn-lt"/>
              <a:cs typeface="+mn-lt"/>
            </a:endParaRPr>
          </a:p>
          <a:p>
            <a:endParaRPr lang="fr-CH" b="1">
              <a:solidFill>
                <a:schemeClr val="bg1"/>
              </a:solidFill>
              <a:latin typeface="Helvetica"/>
              <a:cs typeface="Helvetica"/>
            </a:endParaRPr>
          </a:p>
        </p:txBody>
      </p:sp>
      <p:sp>
        <p:nvSpPr>
          <p:cNvPr id="18" name="Triangle 17">
            <a:extLst>
              <a:ext uri="{FF2B5EF4-FFF2-40B4-BE49-F238E27FC236}">
                <a16:creationId xmlns:a16="http://schemas.microsoft.com/office/drawing/2014/main" id="{44A60451-422F-FD49-8764-34055957983A}"/>
              </a:ext>
            </a:extLst>
          </p:cNvPr>
          <p:cNvSpPr/>
          <p:nvPr/>
        </p:nvSpPr>
        <p:spPr>
          <a:xfrm rot="10800000">
            <a:off x="9517413" y="5257024"/>
            <a:ext cx="612183" cy="306720"/>
          </a:xfrm>
          <a:prstGeom prst="triangle">
            <a:avLst/>
          </a:prstGeom>
          <a:solidFill>
            <a:srgbClr val="C7E9B4"/>
          </a:solidFill>
          <a:ln w="28575">
            <a:solidFill>
              <a:srgbClr val="7FCD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2412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/>
      <p:bldP spid="11" grpId="0" animBg="1"/>
      <p:bldP spid="13" grpId="0"/>
      <p:bldP spid="15" grpId="0" animBg="1"/>
      <p:bldP spid="17" grpId="0" animBg="1"/>
      <p:bldP spid="19" grpId="0" animBg="1"/>
      <p:bldP spid="21" grpId="0"/>
      <p:bldP spid="23" grpId="0" animBg="1"/>
      <p:bldP spid="25" grpId="0"/>
      <p:bldP spid="1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4D1C5D34-844D-4740-B490-EA74E8787754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026" name="think-cell Slide" r:id="rId5" imgW="7772400" imgH="10058400" progId="TCLayout.ActiveDocument.1">
                  <p:embed/>
                </p:oleObj>
              </mc:Choice>
              <mc:Fallback>
                <p:oleObj name="think-cell Slide" r:id="rId5" imgW="7772400" imgH="10058400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4D1C5D34-844D-4740-B490-EA74E878775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A0735F66-524B-EF4D-A552-E96384D0C468}"/>
              </a:ext>
            </a:extLst>
          </p:cNvPr>
          <p:cNvSpPr/>
          <p:nvPr/>
        </p:nvSpPr>
        <p:spPr>
          <a:xfrm>
            <a:off x="0" y="0"/>
            <a:ext cx="12192000" cy="757236"/>
          </a:xfrm>
          <a:prstGeom prst="rect">
            <a:avLst/>
          </a:prstGeom>
          <a:solidFill>
            <a:srgbClr val="081D5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>
                <a:latin typeface="Helvetica" pitchFamily="2" charset="0"/>
              </a:rPr>
              <a:t>Michael Scott business plan is now quite clear!</a:t>
            </a:r>
          </a:p>
        </p:txBody>
      </p:sp>
      <p:graphicFrame>
        <p:nvGraphicFramePr>
          <p:cNvPr id="3" name="Table 7">
            <a:extLst>
              <a:ext uri="{FF2B5EF4-FFF2-40B4-BE49-F238E27FC236}">
                <a16:creationId xmlns:a16="http://schemas.microsoft.com/office/drawing/2014/main" id="{FDC29364-1DBB-5A42-AC33-DD37519799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4857077"/>
              </p:ext>
            </p:extLst>
          </p:nvPr>
        </p:nvGraphicFramePr>
        <p:xfrm>
          <a:off x="2115014" y="1068984"/>
          <a:ext cx="7961971" cy="28009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1239">
                  <a:extLst>
                    <a:ext uri="{9D8B030D-6E8A-4147-A177-3AD203B41FA5}">
                      <a16:colId xmlns:a16="http://schemas.microsoft.com/office/drawing/2014/main" val="55768547"/>
                    </a:ext>
                  </a:extLst>
                </a:gridCol>
                <a:gridCol w="3434576">
                  <a:extLst>
                    <a:ext uri="{9D8B030D-6E8A-4147-A177-3AD203B41FA5}">
                      <a16:colId xmlns:a16="http://schemas.microsoft.com/office/drawing/2014/main" val="2697291041"/>
                    </a:ext>
                  </a:extLst>
                </a:gridCol>
                <a:gridCol w="3256156">
                  <a:extLst>
                    <a:ext uri="{9D8B030D-6E8A-4147-A177-3AD203B41FA5}">
                      <a16:colId xmlns:a16="http://schemas.microsoft.com/office/drawing/2014/main" val="360926552"/>
                    </a:ext>
                  </a:extLst>
                </a:gridCol>
              </a:tblGrid>
              <a:tr h="445978">
                <a:tc>
                  <a:txBody>
                    <a:bodyPr/>
                    <a:lstStyle/>
                    <a:p>
                      <a:r>
                        <a:rPr lang="en-GB" b="1" i="1">
                          <a:solidFill>
                            <a:srgbClr val="081D58"/>
                          </a:solidFill>
                          <a:latin typeface="Helvetica"/>
                        </a:rPr>
                        <a:t>Question </a:t>
                      </a:r>
                      <a:endParaRPr lang="en-GB" b="1" i="1">
                        <a:solidFill>
                          <a:srgbClr val="081D58"/>
                        </a:solidFill>
                        <a:latin typeface="Helvetica" pitchFamily="2" charset="0"/>
                      </a:endParaRPr>
                    </a:p>
                  </a:txBody>
                  <a:tcPr>
                    <a:lnT w="38100" cap="flat" cmpd="sng" algn="ctr">
                      <a:solidFill>
                        <a:srgbClr val="081D5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81D5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b="1" i="1">
                          <a:solidFill>
                            <a:srgbClr val="081D58"/>
                          </a:solidFill>
                          <a:latin typeface="Helvetica"/>
                        </a:rPr>
                        <a:t>Features</a:t>
                      </a:r>
                    </a:p>
                  </a:txBody>
                  <a:tcPr>
                    <a:lnT w="38100" cap="flat" cmpd="sng" algn="ctr">
                      <a:solidFill>
                        <a:srgbClr val="081D5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81D5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b="1" i="1">
                          <a:solidFill>
                            <a:srgbClr val="081D58"/>
                          </a:solidFill>
                          <a:latin typeface="Helvetica"/>
                        </a:rPr>
                        <a:t>Michael Scott’s Video Game</a:t>
                      </a:r>
                    </a:p>
                  </a:txBody>
                  <a:tcPr>
                    <a:lnT w="38100" cap="flat" cmpd="sng" algn="ctr">
                      <a:solidFill>
                        <a:srgbClr val="081D5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81D5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7204925"/>
                  </a:ext>
                </a:extLst>
              </a:tr>
              <a:tr h="331830">
                <a:tc>
                  <a:txBody>
                    <a:bodyPr/>
                    <a:lstStyle/>
                    <a:p>
                      <a:pPr algn="ctr"/>
                      <a:r>
                        <a:rPr lang="en-GB">
                          <a:solidFill>
                            <a:srgbClr val="081D58"/>
                          </a:solidFill>
                          <a:latin typeface="Helvetica"/>
                        </a:rPr>
                        <a:t>1.</a:t>
                      </a:r>
                    </a:p>
                  </a:txBody>
                  <a:tcPr>
                    <a:lnT w="38100" cap="flat" cmpd="sng" algn="ctr">
                      <a:solidFill>
                        <a:srgbClr val="081D5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>
                          <a:solidFill>
                            <a:srgbClr val="081D58"/>
                          </a:solidFill>
                          <a:latin typeface="Helvetica"/>
                        </a:rPr>
                        <a:t>Publisher</a:t>
                      </a:r>
                    </a:p>
                  </a:txBody>
                  <a:tcPr>
                    <a:lnT w="38100" cap="flat" cmpd="sng" algn="ctr">
                      <a:solidFill>
                        <a:srgbClr val="081D5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b="1">
                          <a:solidFill>
                            <a:srgbClr val="081D58"/>
                          </a:solidFill>
                          <a:latin typeface="Helvetica"/>
                        </a:rPr>
                        <a:t>Ubisoft</a:t>
                      </a:r>
                    </a:p>
                  </a:txBody>
                  <a:tcPr>
                    <a:lnT w="38100" cap="flat" cmpd="sng" algn="ctr">
                      <a:solidFill>
                        <a:srgbClr val="081D5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5367960"/>
                  </a:ext>
                </a:extLst>
              </a:tr>
              <a:tr h="331830">
                <a:tc>
                  <a:txBody>
                    <a:bodyPr/>
                    <a:lstStyle/>
                    <a:p>
                      <a:pPr algn="ctr"/>
                      <a:r>
                        <a:rPr lang="en-GB">
                          <a:solidFill>
                            <a:srgbClr val="081D58"/>
                          </a:solidFill>
                          <a:latin typeface="Helvetica"/>
                        </a:rPr>
                        <a:t>2.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>
                          <a:solidFill>
                            <a:srgbClr val="081D58"/>
                          </a:solidFill>
                          <a:latin typeface="Helvetica"/>
                        </a:rPr>
                        <a:t>Platform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b="1">
                          <a:solidFill>
                            <a:srgbClr val="081D58"/>
                          </a:solidFill>
                          <a:latin typeface="Helvetica"/>
                        </a:rPr>
                        <a:t>All platforms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59152180"/>
                  </a:ext>
                </a:extLst>
              </a:tr>
              <a:tr h="445978">
                <a:tc>
                  <a:txBody>
                    <a:bodyPr/>
                    <a:lstStyle/>
                    <a:p>
                      <a:pPr algn="ctr"/>
                      <a:r>
                        <a:rPr lang="en-GB">
                          <a:solidFill>
                            <a:srgbClr val="081D58"/>
                          </a:solidFill>
                          <a:latin typeface="Helvetica"/>
                        </a:rPr>
                        <a:t>3.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>
                          <a:solidFill>
                            <a:srgbClr val="081D58"/>
                          </a:solidFill>
                          <a:latin typeface="Helvetica"/>
                        </a:rPr>
                        <a:t>Geographical Market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b="1">
                          <a:solidFill>
                            <a:srgbClr val="081D58"/>
                          </a:solidFill>
                          <a:latin typeface="Helvetica"/>
                        </a:rPr>
                        <a:t>North America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49443678"/>
                  </a:ext>
                </a:extLst>
              </a:tr>
              <a:tr h="331830">
                <a:tc>
                  <a:txBody>
                    <a:bodyPr/>
                    <a:lstStyle/>
                    <a:p>
                      <a:pPr algn="ctr"/>
                      <a:r>
                        <a:rPr lang="en-GB">
                          <a:solidFill>
                            <a:srgbClr val="081D58"/>
                          </a:solidFill>
                          <a:latin typeface="Helvetica"/>
                        </a:rPr>
                        <a:t>4.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>
                          <a:solidFill>
                            <a:srgbClr val="081D58"/>
                          </a:solidFill>
                          <a:latin typeface="Helvetica"/>
                        </a:rPr>
                        <a:t>Genre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b="1">
                          <a:solidFill>
                            <a:srgbClr val="081D58"/>
                          </a:solidFill>
                          <a:latin typeface="Helvetica"/>
                        </a:rPr>
                        <a:t>Shooter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6820588"/>
                  </a:ext>
                </a:extLst>
              </a:tr>
              <a:tr h="445978">
                <a:tc>
                  <a:txBody>
                    <a:bodyPr/>
                    <a:lstStyle/>
                    <a:p>
                      <a:pPr algn="ctr"/>
                      <a:r>
                        <a:rPr lang="en-GB">
                          <a:solidFill>
                            <a:srgbClr val="081D58"/>
                          </a:solidFill>
                          <a:latin typeface="Helvetica"/>
                        </a:rPr>
                        <a:t>5.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>
                          <a:solidFill>
                            <a:srgbClr val="081D58"/>
                          </a:solidFill>
                          <a:latin typeface="Helvetica"/>
                        </a:rPr>
                        <a:t>Name of the video game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b="1">
                          <a:solidFill>
                            <a:srgbClr val="081D58"/>
                          </a:solidFill>
                          <a:latin typeface="Helvetica"/>
                        </a:rPr>
                        <a:t>“Dunder War”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358599"/>
                  </a:ext>
                </a:extLst>
              </a:tr>
              <a:tr h="331830">
                <a:tc>
                  <a:txBody>
                    <a:bodyPr/>
                    <a:lstStyle/>
                    <a:p>
                      <a:pPr algn="ctr"/>
                      <a:r>
                        <a:rPr lang="en-GB">
                          <a:solidFill>
                            <a:srgbClr val="081D58"/>
                          </a:solidFill>
                          <a:latin typeface="Helvetica"/>
                        </a:rPr>
                        <a:t>6.</a:t>
                      </a:r>
                    </a:p>
                  </a:txBody>
                  <a:tcPr>
                    <a:lnB w="38100" cap="flat" cmpd="sng" algn="ctr">
                      <a:solidFill>
                        <a:srgbClr val="081D5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>
                          <a:solidFill>
                            <a:srgbClr val="081D58"/>
                          </a:solidFill>
                          <a:latin typeface="Helvetica"/>
                        </a:rPr>
                        <a:t>Predicted Yearly Sales</a:t>
                      </a:r>
                    </a:p>
                  </a:txBody>
                  <a:tcPr>
                    <a:lnB w="38100" cap="flat" cmpd="sng" algn="ctr">
                      <a:solidFill>
                        <a:srgbClr val="081D5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1800" b="1" i="0" u="none" strike="noStrike" noProof="0">
                          <a:solidFill>
                            <a:srgbClr val="081D58"/>
                          </a:solidFill>
                          <a:latin typeface="Helvetica"/>
                        </a:rPr>
                        <a:t>$</a:t>
                      </a:r>
                      <a:r>
                        <a:rPr lang="en-GB" b="1">
                          <a:solidFill>
                            <a:srgbClr val="081D58"/>
                          </a:solidFill>
                          <a:latin typeface="Helvetica"/>
                        </a:rPr>
                        <a:t>387,000</a:t>
                      </a:r>
                    </a:p>
                  </a:txBody>
                  <a:tcPr>
                    <a:lnB w="38100" cap="flat" cmpd="sng" algn="ctr">
                      <a:solidFill>
                        <a:srgbClr val="081D5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6925310"/>
                  </a:ext>
                </a:extLst>
              </a:tr>
            </a:tbl>
          </a:graphicData>
        </a:graphic>
      </p:graphicFrame>
      <p:pic>
        <p:nvPicPr>
          <p:cNvPr id="13321" name="Picture 9" descr="The Office Dancing GIF">
            <a:extLst>
              <a:ext uri="{FF2B5EF4-FFF2-40B4-BE49-F238E27FC236}">
                <a16:creationId xmlns:a16="http://schemas.microsoft.com/office/drawing/2014/main" id="{BA22A65D-9B9F-DE44-96C1-4B508BBB7B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9265" y="4181707"/>
            <a:ext cx="4433470" cy="2496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5507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4D1C5D34-844D-4740-B490-EA74E8787754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930" name="think-cell Slide" r:id="rId5" imgW="7772400" imgH="10058400" progId="TCLayout.ActiveDocument.1">
                  <p:embed/>
                </p:oleObj>
              </mc:Choice>
              <mc:Fallback>
                <p:oleObj name="think-cell Slide" r:id="rId5" imgW="7772400" imgH="10058400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4D1C5D34-844D-4740-B490-EA74E878775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A0735F66-524B-EF4D-A552-E96384D0C468}"/>
              </a:ext>
            </a:extLst>
          </p:cNvPr>
          <p:cNvSpPr/>
          <p:nvPr/>
        </p:nvSpPr>
        <p:spPr>
          <a:xfrm>
            <a:off x="0" y="0"/>
            <a:ext cx="12192000" cy="757236"/>
          </a:xfrm>
          <a:prstGeom prst="rect">
            <a:avLst/>
          </a:prstGeom>
          <a:solidFill>
            <a:srgbClr val="081D5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>
                <a:latin typeface="Helvetica" pitchFamily="2" charset="0"/>
              </a:rPr>
              <a:t>Group 9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C8C810C-E03E-1048-898D-F0D61DB5AE78}"/>
              </a:ext>
            </a:extLst>
          </p:cNvPr>
          <p:cNvSpPr/>
          <p:nvPr/>
        </p:nvSpPr>
        <p:spPr>
          <a:xfrm>
            <a:off x="1565031" y="1702189"/>
            <a:ext cx="1422010" cy="1234443"/>
          </a:xfrm>
          <a:prstGeom prst="rect">
            <a:avLst/>
          </a:prstGeom>
          <a:blipFill>
            <a:blip r:embed="rId7"/>
            <a:stretch>
              <a:fillRect l="-56349" r="-62637" b="-118988"/>
            </a:stretch>
          </a:blipFill>
          <a:ln>
            <a:solidFill>
              <a:srgbClr val="081D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E66B523-D699-AB4E-B2A7-6FB6680B3BEC}"/>
              </a:ext>
            </a:extLst>
          </p:cNvPr>
          <p:cNvSpPr/>
          <p:nvPr/>
        </p:nvSpPr>
        <p:spPr>
          <a:xfrm>
            <a:off x="2987040" y="1702191"/>
            <a:ext cx="1989406" cy="1234440"/>
          </a:xfrm>
          <a:prstGeom prst="rect">
            <a:avLst/>
          </a:prstGeom>
          <a:solidFill>
            <a:srgbClr val="081D58"/>
          </a:solidFill>
          <a:ln>
            <a:solidFill>
              <a:srgbClr val="081D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 err="1"/>
              <a:t>Advait</a:t>
            </a:r>
            <a:r>
              <a:rPr lang="en-GB" sz="2400" dirty="0"/>
              <a:t> Jayant</a:t>
            </a:r>
          </a:p>
          <a:p>
            <a:pPr algn="ctr"/>
            <a:endParaRPr lang="en-GB" sz="2400" dirty="0"/>
          </a:p>
          <a:p>
            <a:pPr algn="ctr"/>
            <a:endParaRPr lang="en-GB" sz="2400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9E21FF2-C9E4-FD46-9466-735C58E163EB}"/>
              </a:ext>
            </a:extLst>
          </p:cNvPr>
          <p:cNvSpPr/>
          <p:nvPr/>
        </p:nvSpPr>
        <p:spPr>
          <a:xfrm>
            <a:off x="7215554" y="1702187"/>
            <a:ext cx="1422010" cy="1234443"/>
          </a:xfrm>
          <a:prstGeom prst="rect">
            <a:avLst/>
          </a:prstGeom>
          <a:blipFill>
            <a:blip r:embed="rId8"/>
            <a:stretch>
              <a:fillRect t="-12611" r="-114" b="-45749"/>
            </a:stretch>
          </a:blipFill>
          <a:ln>
            <a:solidFill>
              <a:srgbClr val="081D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CE177DB-FDD6-1E46-A8AF-5F3C32D3BAAB}"/>
              </a:ext>
            </a:extLst>
          </p:cNvPr>
          <p:cNvSpPr/>
          <p:nvPr/>
        </p:nvSpPr>
        <p:spPr>
          <a:xfrm>
            <a:off x="8637563" y="1702189"/>
            <a:ext cx="1989406" cy="1234440"/>
          </a:xfrm>
          <a:prstGeom prst="rect">
            <a:avLst/>
          </a:prstGeom>
          <a:solidFill>
            <a:srgbClr val="081D58"/>
          </a:solidFill>
          <a:ln>
            <a:solidFill>
              <a:srgbClr val="081D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 err="1"/>
              <a:t>Ozlem</a:t>
            </a:r>
            <a:r>
              <a:rPr lang="en-GB" sz="2400" dirty="0"/>
              <a:t> </a:t>
            </a:r>
            <a:r>
              <a:rPr lang="en-GB" sz="2400" dirty="0" err="1"/>
              <a:t>Cuhaci</a:t>
            </a:r>
            <a:endParaRPr lang="en-GB" sz="2400" dirty="0"/>
          </a:p>
          <a:p>
            <a:pPr algn="ctr"/>
            <a:endParaRPr lang="en-GB" sz="2400" dirty="0"/>
          </a:p>
          <a:p>
            <a:pPr algn="ctr"/>
            <a:endParaRPr lang="en-GB" sz="2400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0231B1E-10DD-9F4F-97F2-007B7085E12A}"/>
              </a:ext>
            </a:extLst>
          </p:cNvPr>
          <p:cNvSpPr/>
          <p:nvPr/>
        </p:nvSpPr>
        <p:spPr>
          <a:xfrm>
            <a:off x="570328" y="4290643"/>
            <a:ext cx="1422010" cy="1234443"/>
          </a:xfrm>
          <a:prstGeom prst="rect">
            <a:avLst/>
          </a:prstGeom>
          <a:blipFill>
            <a:blip r:embed="rId9"/>
            <a:stretch>
              <a:fillRect l="-3134" t="-23009" r="-19950" b="-123247"/>
            </a:stretch>
          </a:blipFill>
          <a:ln>
            <a:solidFill>
              <a:srgbClr val="081D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535D94D-F084-0E44-B8B9-E228755A50A0}"/>
              </a:ext>
            </a:extLst>
          </p:cNvPr>
          <p:cNvSpPr/>
          <p:nvPr/>
        </p:nvSpPr>
        <p:spPr>
          <a:xfrm>
            <a:off x="1992337" y="4290645"/>
            <a:ext cx="1989406" cy="1234440"/>
          </a:xfrm>
          <a:prstGeom prst="rect">
            <a:avLst/>
          </a:prstGeom>
          <a:solidFill>
            <a:srgbClr val="081D58"/>
          </a:solidFill>
          <a:ln>
            <a:solidFill>
              <a:srgbClr val="081D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Rasul </a:t>
            </a:r>
            <a:r>
              <a:rPr lang="en-GB" sz="2400" dirty="0" err="1"/>
              <a:t>Rasulov</a:t>
            </a:r>
            <a:endParaRPr lang="en-GB" sz="2400" dirty="0"/>
          </a:p>
          <a:p>
            <a:pPr algn="ctr"/>
            <a:endParaRPr lang="en-GB" sz="2400" dirty="0"/>
          </a:p>
          <a:p>
            <a:pPr algn="ctr"/>
            <a:endParaRPr lang="en-GB" sz="2400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02BB0EF-2DCE-AB4E-ADB7-2F4FAFD7EEBE}"/>
              </a:ext>
            </a:extLst>
          </p:cNvPr>
          <p:cNvSpPr/>
          <p:nvPr/>
        </p:nvSpPr>
        <p:spPr>
          <a:xfrm>
            <a:off x="4407878" y="4290640"/>
            <a:ext cx="1422010" cy="1234443"/>
          </a:xfrm>
          <a:prstGeom prst="rect">
            <a:avLst/>
          </a:prstGeom>
          <a:blipFill>
            <a:blip r:embed="rId10"/>
            <a:stretch>
              <a:fillRect l="-10266" t="-38491" r="-4796" b="1"/>
            </a:stretch>
          </a:blipFill>
          <a:ln>
            <a:solidFill>
              <a:srgbClr val="081D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FA90208-E1C6-3E46-8364-00F91AA2CCFD}"/>
              </a:ext>
            </a:extLst>
          </p:cNvPr>
          <p:cNvSpPr/>
          <p:nvPr/>
        </p:nvSpPr>
        <p:spPr>
          <a:xfrm>
            <a:off x="5829887" y="4290642"/>
            <a:ext cx="1989406" cy="1234440"/>
          </a:xfrm>
          <a:prstGeom prst="rect">
            <a:avLst/>
          </a:prstGeom>
          <a:solidFill>
            <a:srgbClr val="081D58"/>
          </a:solidFill>
          <a:ln>
            <a:solidFill>
              <a:srgbClr val="081D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 err="1"/>
              <a:t>Lexin</a:t>
            </a:r>
            <a:r>
              <a:rPr lang="en-GB" sz="2400" dirty="0"/>
              <a:t> Xu</a:t>
            </a:r>
          </a:p>
          <a:p>
            <a:pPr algn="ctr"/>
            <a:endParaRPr lang="en-GB" sz="2400" dirty="0"/>
          </a:p>
          <a:p>
            <a:pPr algn="ctr"/>
            <a:endParaRPr lang="en-GB" sz="2400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80F920B-EFFC-EC43-9FBA-8463A39DE050}"/>
              </a:ext>
            </a:extLst>
          </p:cNvPr>
          <p:cNvSpPr/>
          <p:nvPr/>
        </p:nvSpPr>
        <p:spPr>
          <a:xfrm>
            <a:off x="8245428" y="4290640"/>
            <a:ext cx="1422010" cy="1234443"/>
          </a:xfrm>
          <a:prstGeom prst="rect">
            <a:avLst/>
          </a:prstGeom>
          <a:blipFill>
            <a:blip r:embed="rId11"/>
            <a:stretch>
              <a:fillRect l="-22424" t="-29915" r="-17476" b="-31895"/>
            </a:stretch>
          </a:blipFill>
          <a:ln>
            <a:solidFill>
              <a:srgbClr val="081D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7D980FA-EE79-C144-857D-A710CE4791FA}"/>
              </a:ext>
            </a:extLst>
          </p:cNvPr>
          <p:cNvSpPr/>
          <p:nvPr/>
        </p:nvSpPr>
        <p:spPr>
          <a:xfrm>
            <a:off x="9667437" y="4290642"/>
            <a:ext cx="1989406" cy="1234440"/>
          </a:xfrm>
          <a:prstGeom prst="rect">
            <a:avLst/>
          </a:prstGeom>
          <a:solidFill>
            <a:srgbClr val="081D58"/>
          </a:solidFill>
          <a:ln>
            <a:solidFill>
              <a:srgbClr val="081D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Joseph Perrin</a:t>
            </a:r>
          </a:p>
          <a:p>
            <a:pPr algn="ctr"/>
            <a:endParaRPr lang="en-GB" sz="2400" dirty="0"/>
          </a:p>
          <a:p>
            <a:pPr algn="ctr"/>
            <a:endParaRPr lang="en-GB" sz="2400" dirty="0"/>
          </a:p>
        </p:txBody>
      </p:sp>
      <p:pic>
        <p:nvPicPr>
          <p:cNvPr id="15369" name="Picture 9" descr="Turkey Flag Pictures">
            <a:extLst>
              <a:ext uri="{FF2B5EF4-FFF2-40B4-BE49-F238E27FC236}">
                <a16:creationId xmlns:a16="http://schemas.microsoft.com/office/drawing/2014/main" id="{17A1C3E4-04F6-E34F-BE34-B794B41121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1607" y="2283498"/>
            <a:ext cx="721317" cy="480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1" name="Picture 11" descr="Indian Flag Wallpapers &amp; HD Images 2018 [Free Download]">
            <a:extLst>
              <a:ext uri="{FF2B5EF4-FFF2-40B4-BE49-F238E27FC236}">
                <a16:creationId xmlns:a16="http://schemas.microsoft.com/office/drawing/2014/main" id="{B74CFF13-89BE-DC4D-8742-1D0814B284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1084" y="2283498"/>
            <a:ext cx="721317" cy="457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3" name="Picture 13" descr="Dagestan – Wikipedia">
            <a:extLst>
              <a:ext uri="{FF2B5EF4-FFF2-40B4-BE49-F238E27FC236}">
                <a16:creationId xmlns:a16="http://schemas.microsoft.com/office/drawing/2014/main" id="{41A06B3B-E0CB-FC46-93ED-0FB5896F2E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6382" y="4864229"/>
            <a:ext cx="721317" cy="480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5" name="Picture 15" descr="CHINA FLAG - Liberty Flag &amp; Banner Inc.">
            <a:extLst>
              <a:ext uri="{FF2B5EF4-FFF2-40B4-BE49-F238E27FC236}">
                <a16:creationId xmlns:a16="http://schemas.microsoft.com/office/drawing/2014/main" id="{DA5A0304-915B-CD44-A55D-202AA71CC3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3931" y="4864229"/>
            <a:ext cx="721317" cy="480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7" name="Picture 17" descr="France | Drapeaux des pays">
            <a:extLst>
              <a:ext uri="{FF2B5EF4-FFF2-40B4-BE49-F238E27FC236}">
                <a16:creationId xmlns:a16="http://schemas.microsoft.com/office/drawing/2014/main" id="{5D66085A-DD79-5A4E-B9F8-06CB6E1BD1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1481" y="4864155"/>
            <a:ext cx="721317" cy="480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19176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4D1C5D34-844D-4740-B490-EA74E8787754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7217" name="think-cell Slide" r:id="rId5" imgW="7772400" imgH="10058400" progId="TCLayout.ActiveDocument.1">
                  <p:embed/>
                </p:oleObj>
              </mc:Choice>
              <mc:Fallback>
                <p:oleObj name="think-cell Slide" r:id="rId5" imgW="7772400" imgH="10058400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4D1C5D34-844D-4740-B490-EA74E878775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A0735F66-524B-EF4D-A552-E96384D0C468}"/>
              </a:ext>
            </a:extLst>
          </p:cNvPr>
          <p:cNvSpPr/>
          <p:nvPr/>
        </p:nvSpPr>
        <p:spPr>
          <a:xfrm>
            <a:off x="0" y="0"/>
            <a:ext cx="12192000" cy="757236"/>
          </a:xfrm>
          <a:prstGeom prst="rect">
            <a:avLst/>
          </a:prstGeom>
          <a:solidFill>
            <a:srgbClr val="081D5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>
                <a:latin typeface="Helvetica" pitchFamily="2" charset="0"/>
              </a:rPr>
              <a:t>Problem: Michael Scott wants to create his own arcade video game</a:t>
            </a:r>
          </a:p>
        </p:txBody>
      </p:sp>
      <p:pic>
        <p:nvPicPr>
          <p:cNvPr id="4099" name="Picture 3" descr="Michael Scott">
            <a:extLst>
              <a:ext uri="{FF2B5EF4-FFF2-40B4-BE49-F238E27FC236}">
                <a16:creationId xmlns:a16="http://schemas.microsoft.com/office/drawing/2014/main" id="{BDAB300D-3642-EF4B-AA18-E65DE82DE8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863" y="1155547"/>
            <a:ext cx="3651811" cy="3574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664D8E3F-B1F8-554F-BF93-4E57F127AB5D}"/>
              </a:ext>
            </a:extLst>
          </p:cNvPr>
          <p:cNvSpPr/>
          <p:nvPr/>
        </p:nvSpPr>
        <p:spPr>
          <a:xfrm>
            <a:off x="2326689" y="1641737"/>
            <a:ext cx="1094922" cy="1027238"/>
          </a:xfrm>
          <a:prstGeom prst="ellipse">
            <a:avLst/>
          </a:prstGeom>
          <a:noFill/>
          <a:ln w="57150">
            <a:solidFill>
              <a:srgbClr val="41B6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EE0B65-7A52-3949-9DC4-86761595A62F}"/>
              </a:ext>
            </a:extLst>
          </p:cNvPr>
          <p:cNvSpPr txBox="1"/>
          <p:nvPr/>
        </p:nvSpPr>
        <p:spPr>
          <a:xfrm>
            <a:off x="4056361" y="1109765"/>
            <a:ext cx="1689315" cy="3838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GB" b="1">
                <a:solidFill>
                  <a:srgbClr val="081D58"/>
                </a:solidFill>
                <a:latin typeface="Helvetica" pitchFamily="2" charset="0"/>
              </a:rPr>
              <a:t>Michael Scott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D7BE385-09E8-B042-87A9-187A1F2C8231}"/>
              </a:ext>
            </a:extLst>
          </p:cNvPr>
          <p:cNvCxnSpPr>
            <a:cxnSpLocks/>
            <a:endCxn id="5" idx="1"/>
          </p:cNvCxnSpPr>
          <p:nvPr/>
        </p:nvCxnSpPr>
        <p:spPr>
          <a:xfrm flipV="1">
            <a:off x="3296479" y="1301670"/>
            <a:ext cx="759882" cy="459144"/>
          </a:xfrm>
          <a:prstGeom prst="straightConnector1">
            <a:avLst/>
          </a:prstGeom>
          <a:ln w="57150">
            <a:solidFill>
              <a:srgbClr val="41B6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6CBE813-CA2B-9347-BE4B-CD19A87C700B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4901019" y="1493575"/>
            <a:ext cx="0" cy="1095682"/>
          </a:xfrm>
          <a:prstGeom prst="straightConnector1">
            <a:avLst/>
          </a:prstGeom>
          <a:ln w="57150">
            <a:solidFill>
              <a:srgbClr val="41B6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CD7E54B8-6C31-064F-AEE5-61D22E3ED455}"/>
              </a:ext>
            </a:extLst>
          </p:cNvPr>
          <p:cNvSpPr/>
          <p:nvPr/>
        </p:nvSpPr>
        <p:spPr>
          <a:xfrm>
            <a:off x="4136752" y="2762596"/>
            <a:ext cx="1528533" cy="1493704"/>
          </a:xfrm>
          <a:prstGeom prst="ellipse">
            <a:avLst/>
          </a:prstGeom>
          <a:solidFill>
            <a:srgbClr val="41B6C4"/>
          </a:solidFill>
          <a:ln>
            <a:solidFill>
              <a:srgbClr val="41B6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4" name="Graphic 23" descr="Game controller with solid fill">
            <a:extLst>
              <a:ext uri="{FF2B5EF4-FFF2-40B4-BE49-F238E27FC236}">
                <a16:creationId xmlns:a16="http://schemas.microsoft.com/office/drawing/2014/main" id="{D4085543-A4E3-AA42-A502-15190A89E49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328985" y="2922757"/>
            <a:ext cx="1173381" cy="1173381"/>
          </a:xfrm>
          <a:prstGeom prst="rect">
            <a:avLst/>
          </a:prstGeom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56950D1-F4BD-594E-A2AE-EE4D02F0FA34}"/>
              </a:ext>
            </a:extLst>
          </p:cNvPr>
          <p:cNvCxnSpPr>
            <a:cxnSpLocks/>
          </p:cNvCxnSpPr>
          <p:nvPr/>
        </p:nvCxnSpPr>
        <p:spPr>
          <a:xfrm flipV="1">
            <a:off x="5337969" y="1666914"/>
            <a:ext cx="1235848" cy="1064824"/>
          </a:xfrm>
          <a:prstGeom prst="straightConnector1">
            <a:avLst/>
          </a:prstGeom>
          <a:ln w="57150">
            <a:solidFill>
              <a:srgbClr val="41B6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FF89ABB2-F485-0B4B-AC28-9EF8894AAF55}"/>
              </a:ext>
            </a:extLst>
          </p:cNvPr>
          <p:cNvSpPr/>
          <p:nvPr/>
        </p:nvSpPr>
        <p:spPr>
          <a:xfrm>
            <a:off x="3421611" y="5525321"/>
            <a:ext cx="2287282" cy="990922"/>
          </a:xfrm>
          <a:prstGeom prst="rect">
            <a:avLst/>
          </a:prstGeom>
          <a:solidFill>
            <a:srgbClr val="081D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b="1">
                <a:latin typeface="Helvetica" pitchFamily="2" charset="0"/>
              </a:rPr>
              <a:t>Video Games </a:t>
            </a:r>
          </a:p>
          <a:p>
            <a:pPr algn="ctr"/>
            <a:r>
              <a:rPr lang="en-GB" sz="2000" b="1">
                <a:latin typeface="Helvetica" pitchFamily="2" charset="0"/>
              </a:rPr>
              <a:t>Market Analysis 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643382B-6EB2-2E46-A4A5-BFB88779B8BE}"/>
              </a:ext>
            </a:extLst>
          </p:cNvPr>
          <p:cNvSpPr/>
          <p:nvPr/>
        </p:nvSpPr>
        <p:spPr>
          <a:xfrm>
            <a:off x="6531606" y="5525321"/>
            <a:ext cx="2287283" cy="990922"/>
          </a:xfrm>
          <a:prstGeom prst="rect">
            <a:avLst/>
          </a:prstGeom>
          <a:solidFill>
            <a:srgbClr val="081D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b="1">
                <a:latin typeface="Helvetica" pitchFamily="2" charset="0"/>
              </a:rPr>
              <a:t>Regression Analysis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5CF1627-EBD8-FA43-AEAF-089B82EB6CDF}"/>
              </a:ext>
            </a:extLst>
          </p:cNvPr>
          <p:cNvSpPr/>
          <p:nvPr/>
        </p:nvSpPr>
        <p:spPr>
          <a:xfrm>
            <a:off x="9649907" y="5558463"/>
            <a:ext cx="2287284" cy="990922"/>
          </a:xfrm>
          <a:prstGeom prst="rect">
            <a:avLst/>
          </a:prstGeom>
          <a:solidFill>
            <a:srgbClr val="081D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b="1">
                <a:latin typeface="Helvetica" pitchFamily="2" charset="0"/>
              </a:rPr>
              <a:t>Summary of </a:t>
            </a:r>
          </a:p>
          <a:p>
            <a:pPr algn="ctr"/>
            <a:r>
              <a:rPr lang="en-GB" sz="2000" b="1">
                <a:latin typeface="Helvetica" pitchFamily="2" charset="0"/>
              </a:rPr>
              <a:t>Key Findings</a:t>
            </a:r>
          </a:p>
        </p:txBody>
      </p:sp>
      <p:sp>
        <p:nvSpPr>
          <p:cNvPr id="33" name="Triangle 32">
            <a:extLst>
              <a:ext uri="{FF2B5EF4-FFF2-40B4-BE49-F238E27FC236}">
                <a16:creationId xmlns:a16="http://schemas.microsoft.com/office/drawing/2014/main" id="{54B5BA0C-65A6-A140-93BA-4B43A5FDE1B3}"/>
              </a:ext>
            </a:extLst>
          </p:cNvPr>
          <p:cNvSpPr/>
          <p:nvPr/>
        </p:nvSpPr>
        <p:spPr>
          <a:xfrm rot="5400000">
            <a:off x="2738343" y="5878740"/>
            <a:ext cx="606653" cy="284083"/>
          </a:xfrm>
          <a:prstGeom prst="triangle">
            <a:avLst/>
          </a:prstGeom>
          <a:solidFill>
            <a:srgbClr val="41B6C4"/>
          </a:solidFill>
          <a:ln>
            <a:solidFill>
              <a:srgbClr val="41B6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Triangle 40">
            <a:extLst>
              <a:ext uri="{FF2B5EF4-FFF2-40B4-BE49-F238E27FC236}">
                <a16:creationId xmlns:a16="http://schemas.microsoft.com/office/drawing/2014/main" id="{24353DB7-446F-5E40-A38B-FEFC0B7B8588}"/>
              </a:ext>
            </a:extLst>
          </p:cNvPr>
          <p:cNvSpPr/>
          <p:nvPr/>
        </p:nvSpPr>
        <p:spPr>
          <a:xfrm rot="5400000">
            <a:off x="8926919" y="5878739"/>
            <a:ext cx="606653" cy="284083"/>
          </a:xfrm>
          <a:prstGeom prst="triangle">
            <a:avLst/>
          </a:prstGeom>
          <a:solidFill>
            <a:srgbClr val="41B6C4"/>
          </a:solidFill>
          <a:ln>
            <a:solidFill>
              <a:srgbClr val="41B6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97E44D6-3B8A-3C4D-8C02-BA47AB8E2A3E}"/>
              </a:ext>
            </a:extLst>
          </p:cNvPr>
          <p:cNvSpPr txBox="1"/>
          <p:nvPr/>
        </p:nvSpPr>
        <p:spPr>
          <a:xfrm>
            <a:off x="6687629" y="1191064"/>
            <a:ext cx="428525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b="1">
                <a:solidFill>
                  <a:srgbClr val="081D58"/>
                </a:solidFill>
                <a:latin typeface="Helvetica" pitchFamily="2" charset="0"/>
              </a:rPr>
              <a:t>Michael created his own video game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D9C9A129-F170-2F4A-9CF5-AEDCBAB6219B}"/>
              </a:ext>
            </a:extLst>
          </p:cNvPr>
          <p:cNvSpPr/>
          <p:nvPr/>
        </p:nvSpPr>
        <p:spPr>
          <a:xfrm>
            <a:off x="6687629" y="2006669"/>
            <a:ext cx="4182177" cy="703417"/>
          </a:xfrm>
          <a:prstGeom prst="rect">
            <a:avLst/>
          </a:prstGeom>
          <a:noFill/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b="1">
                <a:solidFill>
                  <a:srgbClr val="081D58"/>
                </a:solidFill>
                <a:latin typeface="Helvetica" pitchFamily="2" charset="0"/>
              </a:rPr>
              <a:t>A shooting game in which he can blast on </a:t>
            </a:r>
            <a:r>
              <a:rPr lang="en-GB" b="1" err="1">
                <a:solidFill>
                  <a:srgbClr val="081D58"/>
                </a:solidFill>
                <a:latin typeface="Helvetica" pitchFamily="2" charset="0"/>
              </a:rPr>
              <a:t>Dunder</a:t>
            </a:r>
            <a:r>
              <a:rPr lang="en-GB" b="1">
                <a:solidFill>
                  <a:srgbClr val="081D58"/>
                </a:solidFill>
                <a:latin typeface="Helvetica" pitchFamily="2" charset="0"/>
              </a:rPr>
              <a:t> Mifflin employees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6F5259E7-DDCD-8A44-98BF-06B5ACF0D09C}"/>
              </a:ext>
            </a:extLst>
          </p:cNvPr>
          <p:cNvSpPr/>
          <p:nvPr/>
        </p:nvSpPr>
        <p:spPr>
          <a:xfrm>
            <a:off x="6642047" y="3138104"/>
            <a:ext cx="5750327" cy="1881718"/>
          </a:xfrm>
          <a:prstGeom prst="rect">
            <a:avLst/>
          </a:prstGeom>
          <a:noFill/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+mj-lt"/>
              <a:buAutoNum type="arabicPeriod"/>
            </a:pPr>
            <a:r>
              <a:rPr lang="en-GB" b="1" dirty="0">
                <a:solidFill>
                  <a:srgbClr val="081D58"/>
                </a:solidFill>
                <a:latin typeface="Helvetica" pitchFamily="2" charset="0"/>
              </a:rPr>
              <a:t>Which </a:t>
            </a:r>
            <a:r>
              <a:rPr lang="en-GB" b="1" u="sng" dirty="0">
                <a:solidFill>
                  <a:srgbClr val="081D58"/>
                </a:solidFill>
                <a:latin typeface="Helvetica" pitchFamily="2" charset="0"/>
              </a:rPr>
              <a:t>publisher</a:t>
            </a:r>
            <a:r>
              <a:rPr lang="en-GB" b="1" dirty="0">
                <a:solidFill>
                  <a:srgbClr val="081D58"/>
                </a:solidFill>
                <a:latin typeface="Helvetica" pitchFamily="2" charset="0"/>
              </a:rPr>
              <a:t> should he work with?</a:t>
            </a:r>
          </a:p>
          <a:p>
            <a:pPr marL="342900" indent="-342900">
              <a:buFont typeface="+mj-lt"/>
              <a:buAutoNum type="arabicPeriod"/>
            </a:pPr>
            <a:r>
              <a:rPr lang="en-GB" b="1" dirty="0">
                <a:solidFill>
                  <a:srgbClr val="081D58"/>
                </a:solidFill>
                <a:latin typeface="Helvetica" pitchFamily="2" charset="0"/>
              </a:rPr>
              <a:t>Which </a:t>
            </a:r>
            <a:r>
              <a:rPr lang="en-GB" b="1" u="sng" dirty="0">
                <a:solidFill>
                  <a:srgbClr val="081D58"/>
                </a:solidFill>
                <a:latin typeface="Helvetica" pitchFamily="2" charset="0"/>
              </a:rPr>
              <a:t>market</a:t>
            </a:r>
            <a:r>
              <a:rPr lang="en-GB" b="1" dirty="0">
                <a:solidFill>
                  <a:srgbClr val="081D58"/>
                </a:solidFill>
                <a:latin typeface="Helvetica" pitchFamily="2" charset="0"/>
              </a:rPr>
              <a:t> should he target?</a:t>
            </a:r>
          </a:p>
          <a:p>
            <a:pPr marL="342900" indent="-342900">
              <a:buFont typeface="+mj-lt"/>
              <a:buAutoNum type="arabicPeriod"/>
            </a:pPr>
            <a:r>
              <a:rPr lang="en-GB" b="1" dirty="0">
                <a:solidFill>
                  <a:srgbClr val="081D58"/>
                </a:solidFill>
                <a:latin typeface="Helvetica" pitchFamily="2" charset="0"/>
              </a:rPr>
              <a:t>On what </a:t>
            </a:r>
            <a:r>
              <a:rPr lang="en-GB" b="1" u="sng" dirty="0">
                <a:solidFill>
                  <a:srgbClr val="081D58"/>
                </a:solidFill>
                <a:latin typeface="Helvetica" pitchFamily="2" charset="0"/>
              </a:rPr>
              <a:t>platform</a:t>
            </a:r>
            <a:r>
              <a:rPr lang="en-GB" b="1" dirty="0">
                <a:solidFill>
                  <a:srgbClr val="081D58"/>
                </a:solidFill>
                <a:latin typeface="Helvetica" pitchFamily="2" charset="0"/>
              </a:rPr>
              <a:t> develop his game?</a:t>
            </a:r>
          </a:p>
          <a:p>
            <a:pPr marL="342900" indent="-342900">
              <a:buFont typeface="+mj-lt"/>
              <a:buAutoNum type="arabicPeriod"/>
            </a:pPr>
            <a:r>
              <a:rPr lang="en-GB" b="1" dirty="0">
                <a:solidFill>
                  <a:srgbClr val="081D58"/>
                </a:solidFill>
                <a:latin typeface="Helvetica" pitchFamily="2" charset="0"/>
              </a:rPr>
              <a:t>What </a:t>
            </a:r>
            <a:r>
              <a:rPr lang="en-GB" b="1" u="sng" dirty="0">
                <a:solidFill>
                  <a:srgbClr val="081D58"/>
                </a:solidFill>
                <a:latin typeface="Helvetica" pitchFamily="2" charset="0"/>
              </a:rPr>
              <a:t>genre</a:t>
            </a:r>
            <a:r>
              <a:rPr lang="en-GB" b="1" dirty="0">
                <a:solidFill>
                  <a:srgbClr val="081D58"/>
                </a:solidFill>
                <a:latin typeface="Helvetica" pitchFamily="2" charset="0"/>
              </a:rPr>
              <a:t> should he label his game with?</a:t>
            </a:r>
          </a:p>
          <a:p>
            <a:pPr marL="342900" indent="-342900">
              <a:buFont typeface="+mj-lt"/>
              <a:buAutoNum type="arabicPeriod"/>
            </a:pPr>
            <a:r>
              <a:rPr lang="en-GB" b="1" dirty="0">
                <a:solidFill>
                  <a:srgbClr val="081D58"/>
                </a:solidFill>
                <a:latin typeface="Helvetica" pitchFamily="2" charset="0"/>
              </a:rPr>
              <a:t>How should he </a:t>
            </a:r>
            <a:r>
              <a:rPr lang="en-GB" b="1" u="sng" dirty="0">
                <a:solidFill>
                  <a:srgbClr val="081D58"/>
                </a:solidFill>
                <a:latin typeface="Helvetica" pitchFamily="2" charset="0"/>
              </a:rPr>
              <a:t>name</a:t>
            </a:r>
            <a:r>
              <a:rPr lang="en-GB" b="1" dirty="0">
                <a:solidFill>
                  <a:srgbClr val="081D58"/>
                </a:solidFill>
                <a:latin typeface="Helvetica" pitchFamily="2" charset="0"/>
              </a:rPr>
              <a:t> his game?</a:t>
            </a:r>
          </a:p>
          <a:p>
            <a:pPr marL="342900" indent="-342900">
              <a:buFont typeface="+mj-lt"/>
              <a:buAutoNum type="arabicPeriod"/>
            </a:pPr>
            <a:r>
              <a:rPr lang="en-GB" b="1" dirty="0">
                <a:solidFill>
                  <a:srgbClr val="081D58"/>
                </a:solidFill>
                <a:latin typeface="Helvetica" pitchFamily="2" charset="0"/>
              </a:rPr>
              <a:t>What </a:t>
            </a:r>
            <a:r>
              <a:rPr lang="en-GB" b="1" u="sng" dirty="0">
                <a:solidFill>
                  <a:srgbClr val="081D58"/>
                </a:solidFill>
                <a:latin typeface="Helvetica" pitchFamily="2" charset="0"/>
              </a:rPr>
              <a:t>global sales </a:t>
            </a:r>
            <a:r>
              <a:rPr lang="en-GB" b="1" dirty="0">
                <a:solidFill>
                  <a:srgbClr val="081D58"/>
                </a:solidFill>
                <a:latin typeface="Helvetica" pitchFamily="2" charset="0"/>
              </a:rPr>
              <a:t>can he expect?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E81ACC1-5DE1-5745-9ED1-5809A1C7FFAA}"/>
              </a:ext>
            </a:extLst>
          </p:cNvPr>
          <p:cNvSpPr/>
          <p:nvPr/>
        </p:nvSpPr>
        <p:spPr>
          <a:xfrm>
            <a:off x="6687629" y="2775121"/>
            <a:ext cx="4285251" cy="369332"/>
          </a:xfrm>
          <a:prstGeom prst="rect">
            <a:avLst/>
          </a:prstGeom>
          <a:solidFill>
            <a:srgbClr val="1D91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600" b="1">
                <a:latin typeface="Helvetica" pitchFamily="2" charset="0"/>
              </a:rPr>
              <a:t>Which problems does he need to solve?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2BBFDF3-A3C0-3249-B001-9AFC7D4B120C}"/>
              </a:ext>
            </a:extLst>
          </p:cNvPr>
          <p:cNvSpPr/>
          <p:nvPr/>
        </p:nvSpPr>
        <p:spPr>
          <a:xfrm>
            <a:off x="6687629" y="821732"/>
            <a:ext cx="4285251" cy="369332"/>
          </a:xfrm>
          <a:prstGeom prst="rect">
            <a:avLst/>
          </a:prstGeom>
          <a:solidFill>
            <a:srgbClr val="1D91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600" b="1">
                <a:latin typeface="Helvetica" pitchFamily="2" charset="0"/>
              </a:rPr>
              <a:t>What is the situation?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2EDD980-9362-364C-94AC-0CB1642A7BFC}"/>
              </a:ext>
            </a:extLst>
          </p:cNvPr>
          <p:cNvSpPr/>
          <p:nvPr/>
        </p:nvSpPr>
        <p:spPr>
          <a:xfrm>
            <a:off x="6687628" y="1683594"/>
            <a:ext cx="4285251" cy="369332"/>
          </a:xfrm>
          <a:prstGeom prst="rect">
            <a:avLst/>
          </a:prstGeom>
          <a:solidFill>
            <a:srgbClr val="1D91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600" b="1">
                <a:latin typeface="Helvetica" pitchFamily="2" charset="0"/>
              </a:rPr>
              <a:t>What is the game?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D9B9AC0-5DB6-F844-AF17-47EA81B1ED4F}"/>
              </a:ext>
            </a:extLst>
          </p:cNvPr>
          <p:cNvSpPr/>
          <p:nvPr/>
        </p:nvSpPr>
        <p:spPr>
          <a:xfrm>
            <a:off x="343681" y="5525321"/>
            <a:ext cx="2287282" cy="990922"/>
          </a:xfrm>
          <a:prstGeom prst="rect">
            <a:avLst/>
          </a:prstGeom>
          <a:solidFill>
            <a:srgbClr val="081D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b="1">
                <a:latin typeface="Helvetica" pitchFamily="2" charset="0"/>
              </a:rPr>
              <a:t>Data Set </a:t>
            </a:r>
          </a:p>
          <a:p>
            <a:pPr algn="ctr"/>
            <a:r>
              <a:rPr lang="en-GB" sz="2000" b="1">
                <a:latin typeface="Helvetica" pitchFamily="2" charset="0"/>
              </a:rPr>
              <a:t>Review</a:t>
            </a:r>
          </a:p>
        </p:txBody>
      </p:sp>
      <p:sp>
        <p:nvSpPr>
          <p:cNvPr id="29" name="Triangle 28">
            <a:extLst>
              <a:ext uri="{FF2B5EF4-FFF2-40B4-BE49-F238E27FC236}">
                <a16:creationId xmlns:a16="http://schemas.microsoft.com/office/drawing/2014/main" id="{151C4F76-604C-A54E-99F8-3E3FE56E378C}"/>
              </a:ext>
            </a:extLst>
          </p:cNvPr>
          <p:cNvSpPr/>
          <p:nvPr/>
        </p:nvSpPr>
        <p:spPr>
          <a:xfrm rot="5400000">
            <a:off x="5816923" y="5878740"/>
            <a:ext cx="606653" cy="284083"/>
          </a:xfrm>
          <a:prstGeom prst="triangle">
            <a:avLst/>
          </a:prstGeom>
          <a:solidFill>
            <a:srgbClr val="41B6C4"/>
          </a:solidFill>
          <a:ln>
            <a:solidFill>
              <a:srgbClr val="41B6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9788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/>
      <p:bldP spid="25" grpId="0" animBg="1"/>
      <p:bldP spid="32" grpId="0" animBg="1"/>
      <p:bldP spid="37" grpId="0" animBg="1"/>
      <p:bldP spid="38" grpId="0" animBg="1"/>
      <p:bldP spid="33" grpId="0" animBg="1"/>
      <p:bldP spid="41" grpId="0" animBg="1"/>
      <p:bldP spid="47" grpId="0"/>
      <p:bldP spid="43" grpId="0"/>
      <p:bldP spid="44" grpId="0"/>
      <p:bldP spid="26" grpId="0" animBg="1"/>
      <p:bldP spid="27" grpId="0" animBg="1"/>
      <p:bldP spid="28" grpId="0" animBg="1"/>
      <p:bldP spid="23" grpId="0" animBg="1"/>
      <p:bldP spid="2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4D1C5D34-844D-4740-B490-EA74E8787754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48" name="think-cell Slide" r:id="rId5" imgW="7772400" imgH="10058400" progId="TCLayout.ActiveDocument.1">
                  <p:embed/>
                </p:oleObj>
              </mc:Choice>
              <mc:Fallback>
                <p:oleObj name="think-cell Slide" r:id="rId5" imgW="7772400" imgH="10058400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4D1C5D34-844D-4740-B490-EA74E878775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A0735F66-524B-EF4D-A552-E96384D0C468}"/>
              </a:ext>
            </a:extLst>
          </p:cNvPr>
          <p:cNvSpPr/>
          <p:nvPr/>
        </p:nvSpPr>
        <p:spPr>
          <a:xfrm>
            <a:off x="0" y="0"/>
            <a:ext cx="12192000" cy="757236"/>
          </a:xfrm>
          <a:prstGeom prst="rect">
            <a:avLst/>
          </a:prstGeom>
          <a:solidFill>
            <a:srgbClr val="081D5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>
                <a:latin typeface="Helvetica" pitchFamily="2" charset="0"/>
              </a:rPr>
              <a:t>Extracted data contains video games sales, ratings and publishers information</a:t>
            </a:r>
            <a:endParaRPr lang="en-GB" sz="2400" b="1" dirty="0">
              <a:latin typeface="Helvetica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E78710-5BE5-FA47-94A7-484B453C6DB4}"/>
              </a:ext>
            </a:extLst>
          </p:cNvPr>
          <p:cNvSpPr txBox="1"/>
          <p:nvPr/>
        </p:nvSpPr>
        <p:spPr>
          <a:xfrm>
            <a:off x="318179" y="3685750"/>
            <a:ext cx="11608479" cy="37421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b="1" dirty="0">
                <a:solidFill>
                  <a:srgbClr val="081D58"/>
                </a:solidFill>
                <a:latin typeface="Helvetica"/>
                <a:cs typeface="Helvetica"/>
              </a:rPr>
              <a:t>The data set contains 17 variables:</a:t>
            </a:r>
            <a:endParaRPr lang="en-GB" dirty="0">
              <a:solidFill>
                <a:srgbClr val="000000"/>
              </a:solidFill>
              <a:latin typeface="Calibri" panose="020F0502020204030204"/>
              <a:cs typeface="Calibri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97F0223-DD32-4DAC-B93C-89BA3AAB994B}"/>
              </a:ext>
            </a:extLst>
          </p:cNvPr>
          <p:cNvSpPr/>
          <p:nvPr/>
        </p:nvSpPr>
        <p:spPr>
          <a:xfrm>
            <a:off x="306699" y="946150"/>
            <a:ext cx="11631366" cy="364637"/>
          </a:xfrm>
          <a:prstGeom prst="rect">
            <a:avLst/>
          </a:prstGeom>
          <a:solidFill>
            <a:srgbClr val="1D91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 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BA6271-9037-4A71-9282-F2B0EB0BEE4A}"/>
              </a:ext>
            </a:extLst>
          </p:cNvPr>
          <p:cNvSpPr txBox="1"/>
          <p:nvPr/>
        </p:nvSpPr>
        <p:spPr>
          <a:xfrm>
            <a:off x="308708" y="938823"/>
            <a:ext cx="1134012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b="1" dirty="0">
                <a:solidFill>
                  <a:schemeClr val="bg1"/>
                </a:solidFill>
                <a:latin typeface="Helvetica"/>
                <a:cs typeface="Helvetica"/>
              </a:rPr>
              <a:t>How do we get the data?</a:t>
            </a:r>
            <a:endParaRPr lang="en-US" dirty="0">
              <a:solidFill>
                <a:schemeClr val="bg1"/>
              </a:solidFill>
            </a:endParaRPr>
          </a:p>
          <a:p>
            <a:endParaRPr lang="en-GB" dirty="0">
              <a:cs typeface="Calibri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C06ABEA-B0FC-44C4-9706-41F13E396156}"/>
              </a:ext>
            </a:extLst>
          </p:cNvPr>
          <p:cNvSpPr txBox="1"/>
          <p:nvPr/>
        </p:nvSpPr>
        <p:spPr>
          <a:xfrm>
            <a:off x="308708" y="1363785"/>
            <a:ext cx="11506201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GB" sz="1600" dirty="0">
                <a:solidFill>
                  <a:srgbClr val="081D58"/>
                </a:solidFill>
                <a:latin typeface="Helvetica"/>
              </a:rPr>
              <a:t>Using 'scrapy' package in python we scraped the data from the vgchartz.com - online video games database</a:t>
            </a:r>
            <a:endParaRPr lang="en-US" sz="1600" dirty="0">
              <a:cs typeface="Calibri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D293C13-57B3-4E59-BDD8-4C7122F86ACD}"/>
              </a:ext>
            </a:extLst>
          </p:cNvPr>
          <p:cNvSpPr/>
          <p:nvPr/>
        </p:nvSpPr>
        <p:spPr>
          <a:xfrm>
            <a:off x="5893532" y="2949330"/>
            <a:ext cx="6048253" cy="721213"/>
          </a:xfrm>
          <a:prstGeom prst="rect">
            <a:avLst/>
          </a:prstGeom>
          <a:solidFill>
            <a:srgbClr val="2534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 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8B62E85-FEE7-4657-815E-52C8FF794A9D}"/>
              </a:ext>
            </a:extLst>
          </p:cNvPr>
          <p:cNvSpPr/>
          <p:nvPr/>
        </p:nvSpPr>
        <p:spPr>
          <a:xfrm>
            <a:off x="308282" y="2944812"/>
            <a:ext cx="5525599" cy="716330"/>
          </a:xfrm>
          <a:prstGeom prst="rect">
            <a:avLst/>
          </a:prstGeom>
          <a:solidFill>
            <a:srgbClr val="7FCD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  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4B52885-8E08-4D26-806B-9BBF6A981488}"/>
              </a:ext>
            </a:extLst>
          </p:cNvPr>
          <p:cNvSpPr/>
          <p:nvPr/>
        </p:nvSpPr>
        <p:spPr>
          <a:xfrm>
            <a:off x="307187" y="1772626"/>
            <a:ext cx="11631367" cy="379291"/>
          </a:xfrm>
          <a:prstGeom prst="rect">
            <a:avLst/>
          </a:prstGeom>
          <a:solidFill>
            <a:srgbClr val="41B6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 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AF5C7FC-779B-41F7-91E1-E2387C4CAACB}"/>
              </a:ext>
            </a:extLst>
          </p:cNvPr>
          <p:cNvSpPr txBox="1"/>
          <p:nvPr/>
        </p:nvSpPr>
        <p:spPr>
          <a:xfrm>
            <a:off x="308707" y="1774091"/>
            <a:ext cx="1134012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b="1" dirty="0">
                <a:solidFill>
                  <a:schemeClr val="bg1"/>
                </a:solidFill>
                <a:latin typeface="Helvetica"/>
                <a:cs typeface="Helvetica"/>
              </a:rPr>
              <a:t>How does scraping work?</a:t>
            </a:r>
            <a:endParaRPr lang="en-US" dirty="0">
              <a:solidFill>
                <a:schemeClr val="bg1"/>
              </a:solidFill>
            </a:endParaRPr>
          </a:p>
          <a:p>
            <a:endParaRPr lang="en-GB" dirty="0">
              <a:cs typeface="Calibri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21C4614-1A4F-44D6-A16A-57B9F3C70AF7}"/>
              </a:ext>
            </a:extLst>
          </p:cNvPr>
          <p:cNvSpPr txBox="1"/>
          <p:nvPr/>
        </p:nvSpPr>
        <p:spPr>
          <a:xfrm>
            <a:off x="308707" y="2213707"/>
            <a:ext cx="11506201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GB" sz="1600" dirty="0">
                <a:solidFill>
                  <a:srgbClr val="081D58"/>
                </a:solidFill>
                <a:latin typeface="Helvetica"/>
              </a:rPr>
              <a:t>For each genre there is a list of video games and we scrape each genre to extract the video games belonging to it</a:t>
            </a:r>
            <a:endParaRPr lang="en-GB" sz="1600" dirty="0">
              <a:solidFill>
                <a:srgbClr val="081D58"/>
              </a:solidFill>
              <a:latin typeface="Helvetica"/>
              <a:cs typeface="Helvetic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9AF72EC-8D41-45FB-AECE-8B7E9EC518A5}"/>
              </a:ext>
            </a:extLst>
          </p:cNvPr>
          <p:cNvSpPr txBox="1"/>
          <p:nvPr/>
        </p:nvSpPr>
        <p:spPr>
          <a:xfrm>
            <a:off x="308706" y="2956167"/>
            <a:ext cx="5439506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dirty="0">
                <a:solidFill>
                  <a:srgbClr val="081D58"/>
                </a:solidFill>
                <a:latin typeface="Helvetica"/>
                <a:cs typeface="Helvetica"/>
              </a:rPr>
              <a:t>	Video Games released from the year </a:t>
            </a:r>
            <a:endParaRPr lang="en-US" dirty="0">
              <a:solidFill>
                <a:srgbClr val="081D58"/>
              </a:solidFill>
              <a:latin typeface="Calibri" panose="020F0502020204030204"/>
              <a:cs typeface="Calibri"/>
            </a:endParaRPr>
          </a:p>
          <a:p>
            <a:pPr algn="ctr"/>
            <a:r>
              <a:rPr lang="en-GB" b="1" dirty="0">
                <a:solidFill>
                  <a:srgbClr val="081D58"/>
                </a:solidFill>
                <a:latin typeface="Helvetica"/>
                <a:cs typeface="Helvetica"/>
              </a:rPr>
              <a:t>1985 to 2016</a:t>
            </a:r>
            <a:endParaRPr lang="en-GB" dirty="0">
              <a:solidFill>
                <a:srgbClr val="081D58"/>
              </a:solidFill>
              <a:latin typeface="Helvetica"/>
              <a:cs typeface="Helvetica"/>
            </a:endParaRPr>
          </a:p>
          <a:p>
            <a:endParaRPr lang="en-GB" dirty="0">
              <a:solidFill>
                <a:srgbClr val="081D58"/>
              </a:solidFill>
              <a:cs typeface="Calibri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8870784-C196-40D8-9704-DF4550AC4E34}"/>
              </a:ext>
            </a:extLst>
          </p:cNvPr>
          <p:cNvSpPr txBox="1"/>
          <p:nvPr/>
        </p:nvSpPr>
        <p:spPr>
          <a:xfrm>
            <a:off x="5921130" y="2990360"/>
            <a:ext cx="543950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  <a:latin typeface="Helvetica"/>
                <a:cs typeface="Helvetica"/>
              </a:rPr>
              <a:t>Raw data contains information on </a:t>
            </a:r>
          </a:p>
          <a:p>
            <a:pPr algn="ctr"/>
            <a:r>
              <a:rPr lang="en-GB" b="1" dirty="0">
                <a:solidFill>
                  <a:schemeClr val="bg1"/>
                </a:solidFill>
                <a:latin typeface="Helvetica"/>
                <a:cs typeface="Helvetica"/>
              </a:rPr>
              <a:t>16 719</a:t>
            </a:r>
            <a:r>
              <a:rPr lang="en-GB" dirty="0">
                <a:solidFill>
                  <a:schemeClr val="bg1"/>
                </a:solidFill>
                <a:latin typeface="Helvetica"/>
                <a:cs typeface="Helvetica"/>
              </a:rPr>
              <a:t> video games 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3F7B4C0-DDD9-4E52-BD82-35F209D47761}"/>
              </a:ext>
            </a:extLst>
          </p:cNvPr>
          <p:cNvSpPr txBox="1"/>
          <p:nvPr/>
        </p:nvSpPr>
        <p:spPr>
          <a:xfrm>
            <a:off x="303823" y="2555631"/>
            <a:ext cx="11506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b="1" dirty="0">
                <a:solidFill>
                  <a:srgbClr val="081D58"/>
                </a:solidFill>
                <a:latin typeface="Helvetica"/>
                <a:cs typeface="Helvetica"/>
              </a:rPr>
              <a:t>Finally, we extract the data set on Video Games with the following features: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8BDCC75-DA1F-456C-B587-25563DF99B11}"/>
              </a:ext>
            </a:extLst>
          </p:cNvPr>
          <p:cNvSpPr/>
          <p:nvPr/>
        </p:nvSpPr>
        <p:spPr>
          <a:xfrm>
            <a:off x="363829" y="4108103"/>
            <a:ext cx="5379096" cy="1774257"/>
          </a:xfrm>
          <a:prstGeom prst="rect">
            <a:avLst/>
          </a:prstGeom>
          <a:noFill/>
          <a:ln w="57150">
            <a:solidFill>
              <a:srgbClr val="41B6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en-GB" b="1" dirty="0">
              <a:solidFill>
                <a:srgbClr val="081D58"/>
              </a:solidFill>
              <a:latin typeface="Helvetica"/>
              <a:cs typeface="Helvetica"/>
            </a:endParaRPr>
          </a:p>
          <a:p>
            <a:endParaRPr lang="en-GB" b="1" dirty="0">
              <a:solidFill>
                <a:srgbClr val="081D58"/>
              </a:solidFill>
              <a:latin typeface="Helvetica" pitchFamily="2" charset="0"/>
              <a:cs typeface="Helvetica"/>
            </a:endParaRPr>
          </a:p>
          <a:p>
            <a:endParaRPr lang="en-GB" b="1" dirty="0">
              <a:solidFill>
                <a:srgbClr val="081D58"/>
              </a:solidFill>
              <a:latin typeface="Helvetica" pitchFamily="2" charset="0"/>
              <a:cs typeface="Helvetica"/>
            </a:endParaRPr>
          </a:p>
          <a:p>
            <a:endParaRPr lang="en-GB" b="1" dirty="0">
              <a:solidFill>
                <a:srgbClr val="081D58"/>
              </a:solidFill>
              <a:latin typeface="Helvetica" pitchFamily="2" charset="0"/>
              <a:cs typeface="Helvetica"/>
            </a:endParaRPr>
          </a:p>
          <a:p>
            <a:endParaRPr lang="en-GB" b="1" dirty="0">
              <a:solidFill>
                <a:srgbClr val="081D58"/>
              </a:solidFill>
              <a:latin typeface="Helvetica" pitchFamily="2" charset="0"/>
              <a:cs typeface="Helvetica"/>
            </a:endParaRPr>
          </a:p>
          <a:p>
            <a:endParaRPr lang="en-GB" b="1" dirty="0">
              <a:solidFill>
                <a:srgbClr val="081D58"/>
              </a:solidFill>
              <a:latin typeface="Helvetica" pitchFamily="2" charset="0"/>
              <a:cs typeface="Helvetica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7CCD8F7-E583-4480-A6F1-F1485DE96002}"/>
              </a:ext>
            </a:extLst>
          </p:cNvPr>
          <p:cNvSpPr txBox="1"/>
          <p:nvPr/>
        </p:nvSpPr>
        <p:spPr>
          <a:xfrm>
            <a:off x="422275" y="4178544"/>
            <a:ext cx="5322276" cy="16312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600" b="1" dirty="0">
                <a:solidFill>
                  <a:srgbClr val="081D58"/>
                </a:solidFill>
                <a:latin typeface="Helvetica"/>
                <a:cs typeface="Helvetica"/>
              </a:rPr>
              <a:t>Character Variables:</a:t>
            </a:r>
          </a:p>
          <a:p>
            <a:pPr marL="285750" indent="-285750">
              <a:buFont typeface="Arial"/>
              <a:buChar char="•"/>
            </a:pPr>
            <a:r>
              <a:rPr lang="en-GB" sz="1400" b="1" dirty="0">
                <a:solidFill>
                  <a:srgbClr val="081D58"/>
                </a:solidFill>
                <a:latin typeface="Helvetica"/>
                <a:cs typeface="Helvetica"/>
              </a:rPr>
              <a:t>Name</a:t>
            </a:r>
          </a:p>
          <a:p>
            <a:pPr marL="285750" indent="-285750">
              <a:buFont typeface="Arial"/>
              <a:buChar char="•"/>
            </a:pPr>
            <a:r>
              <a:rPr lang="en-GB" sz="1400" b="1" dirty="0">
                <a:solidFill>
                  <a:srgbClr val="081D58"/>
                </a:solidFill>
                <a:latin typeface="Helvetica"/>
                <a:cs typeface="Helvetica"/>
              </a:rPr>
              <a:t>Platform</a:t>
            </a:r>
          </a:p>
          <a:p>
            <a:pPr marL="285750" indent="-285750">
              <a:buFont typeface="Arial"/>
              <a:buChar char="•"/>
            </a:pPr>
            <a:r>
              <a:rPr lang="en-GB" sz="1400" b="1" dirty="0">
                <a:solidFill>
                  <a:srgbClr val="081D58"/>
                </a:solidFill>
                <a:latin typeface="Helvetica"/>
                <a:cs typeface="Helvetica"/>
              </a:rPr>
              <a:t>Genre</a:t>
            </a:r>
          </a:p>
          <a:p>
            <a:pPr marL="285750" indent="-285750">
              <a:buFont typeface="Arial"/>
              <a:buChar char="•"/>
            </a:pPr>
            <a:r>
              <a:rPr lang="en-GB" sz="1400" b="1" dirty="0">
                <a:solidFill>
                  <a:srgbClr val="081D58"/>
                </a:solidFill>
                <a:latin typeface="Helvetica"/>
                <a:cs typeface="Helvetica"/>
              </a:rPr>
              <a:t>Publisher</a:t>
            </a:r>
          </a:p>
          <a:p>
            <a:pPr marL="285750" indent="-285750">
              <a:buFont typeface="Arial"/>
              <a:buChar char="•"/>
            </a:pPr>
            <a:r>
              <a:rPr lang="en-GB" sz="1400" b="1" dirty="0">
                <a:solidFill>
                  <a:srgbClr val="081D58"/>
                </a:solidFill>
                <a:latin typeface="Helvetica"/>
                <a:cs typeface="Helvetica"/>
              </a:rPr>
              <a:t>Developer</a:t>
            </a:r>
          </a:p>
          <a:p>
            <a:pPr marL="285750" indent="-285750">
              <a:buFont typeface="Arial"/>
              <a:buChar char="•"/>
            </a:pPr>
            <a:r>
              <a:rPr lang="en-GB" sz="1400" b="1" dirty="0">
                <a:solidFill>
                  <a:srgbClr val="081D58"/>
                </a:solidFill>
                <a:latin typeface="Helvetica"/>
                <a:cs typeface="Helvetica"/>
              </a:rPr>
              <a:t>Rating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2BECD93-0E67-4745-B92F-7E913418BA6E}"/>
              </a:ext>
            </a:extLst>
          </p:cNvPr>
          <p:cNvSpPr txBox="1"/>
          <p:nvPr/>
        </p:nvSpPr>
        <p:spPr>
          <a:xfrm>
            <a:off x="6039581" y="4178543"/>
            <a:ext cx="5405314" cy="16312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600" b="1" dirty="0">
                <a:solidFill>
                  <a:srgbClr val="081D58"/>
                </a:solidFill>
                <a:latin typeface="Helvetica"/>
                <a:cs typeface="Helvetica"/>
              </a:rPr>
              <a:t>Numeric Variables:</a:t>
            </a:r>
          </a:p>
          <a:p>
            <a:pPr marL="285750" indent="-285750">
              <a:buFont typeface="Arial"/>
              <a:buChar char="•"/>
            </a:pPr>
            <a:r>
              <a:rPr lang="en-GB" sz="1400" b="1" dirty="0">
                <a:solidFill>
                  <a:srgbClr val="081D58"/>
                </a:solidFill>
                <a:latin typeface="Helvetica"/>
                <a:cs typeface="Helvetica"/>
              </a:rPr>
              <a:t>Sales: Global, NA, EU, JP, Other</a:t>
            </a:r>
          </a:p>
          <a:p>
            <a:pPr marL="285750" indent="-285750">
              <a:buFont typeface="Arial"/>
              <a:buChar char="•"/>
            </a:pPr>
            <a:r>
              <a:rPr lang="en-GB" sz="1400" b="1" dirty="0">
                <a:solidFill>
                  <a:srgbClr val="081D58"/>
                </a:solidFill>
                <a:latin typeface="Helvetica"/>
                <a:cs typeface="Helvetica"/>
              </a:rPr>
              <a:t>User Score</a:t>
            </a:r>
          </a:p>
          <a:p>
            <a:pPr marL="285750" indent="-285750">
              <a:buFont typeface="Arial"/>
              <a:buChar char="•"/>
            </a:pPr>
            <a:r>
              <a:rPr lang="en-GB" sz="1400" b="1" dirty="0">
                <a:solidFill>
                  <a:srgbClr val="081D58"/>
                </a:solidFill>
                <a:latin typeface="Helvetica"/>
                <a:cs typeface="Helvetica"/>
              </a:rPr>
              <a:t>Critic Score</a:t>
            </a:r>
          </a:p>
          <a:p>
            <a:pPr marL="285750" indent="-285750">
              <a:buFont typeface="Arial"/>
              <a:buChar char="•"/>
            </a:pPr>
            <a:r>
              <a:rPr lang="en-GB" sz="1400" b="1" dirty="0">
                <a:solidFill>
                  <a:srgbClr val="081D58"/>
                </a:solidFill>
                <a:latin typeface="Helvetica"/>
                <a:cs typeface="Helvetica"/>
              </a:rPr>
              <a:t>User Count</a:t>
            </a:r>
          </a:p>
          <a:p>
            <a:pPr marL="285750" indent="-285750">
              <a:buFont typeface="Arial"/>
              <a:buChar char="•"/>
            </a:pPr>
            <a:r>
              <a:rPr lang="en-GB" sz="1400" b="1" dirty="0">
                <a:solidFill>
                  <a:srgbClr val="081D58"/>
                </a:solidFill>
                <a:latin typeface="Helvetica"/>
                <a:cs typeface="Helvetica"/>
              </a:rPr>
              <a:t>Critic Count</a:t>
            </a:r>
          </a:p>
          <a:p>
            <a:pPr marL="285750" indent="-285750">
              <a:buFont typeface="Arial"/>
              <a:buChar char="•"/>
            </a:pPr>
            <a:r>
              <a:rPr lang="en-GB" sz="1400" b="1" dirty="0">
                <a:solidFill>
                  <a:srgbClr val="081D58"/>
                </a:solidFill>
                <a:latin typeface="Helvetica"/>
                <a:cs typeface="Helvetica"/>
              </a:rPr>
              <a:t>Year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697D878-6547-46EC-9F09-4CA6504CAFE7}"/>
              </a:ext>
            </a:extLst>
          </p:cNvPr>
          <p:cNvSpPr/>
          <p:nvPr/>
        </p:nvSpPr>
        <p:spPr>
          <a:xfrm>
            <a:off x="5982112" y="4104196"/>
            <a:ext cx="5945713" cy="1779141"/>
          </a:xfrm>
          <a:prstGeom prst="rect">
            <a:avLst/>
          </a:prstGeom>
          <a:noFill/>
          <a:ln w="57150">
            <a:solidFill>
              <a:srgbClr val="41B6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en-GB" b="1" dirty="0">
              <a:solidFill>
                <a:srgbClr val="081D58"/>
              </a:solidFill>
              <a:latin typeface="Helvetica"/>
              <a:cs typeface="Helvetica"/>
            </a:endParaRPr>
          </a:p>
          <a:p>
            <a:endParaRPr lang="en-GB" b="1" dirty="0">
              <a:solidFill>
                <a:srgbClr val="081D58"/>
              </a:solidFill>
              <a:latin typeface="Helvetica" pitchFamily="2" charset="0"/>
              <a:cs typeface="Helvetica"/>
            </a:endParaRPr>
          </a:p>
          <a:p>
            <a:endParaRPr lang="en-GB" b="1" dirty="0">
              <a:solidFill>
                <a:srgbClr val="081D58"/>
              </a:solidFill>
              <a:latin typeface="Helvetica" pitchFamily="2" charset="0"/>
              <a:cs typeface="Helvetica"/>
            </a:endParaRPr>
          </a:p>
          <a:p>
            <a:endParaRPr lang="en-GB" b="1" dirty="0">
              <a:solidFill>
                <a:srgbClr val="081D58"/>
              </a:solidFill>
              <a:latin typeface="Helvetica" pitchFamily="2" charset="0"/>
              <a:cs typeface="Helvetica"/>
            </a:endParaRPr>
          </a:p>
          <a:p>
            <a:endParaRPr lang="en-GB" b="1" dirty="0">
              <a:solidFill>
                <a:srgbClr val="081D58"/>
              </a:solidFill>
              <a:latin typeface="Helvetica" pitchFamily="2" charset="0"/>
              <a:cs typeface="Helvetica"/>
            </a:endParaRPr>
          </a:p>
          <a:p>
            <a:endParaRPr lang="en-GB" b="1" dirty="0">
              <a:solidFill>
                <a:srgbClr val="081D58"/>
              </a:solidFill>
              <a:latin typeface="Helvetica" pitchFamily="2" charset="0"/>
              <a:cs typeface="Helvetica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E0BAA6C-935C-482D-8991-7A45728C80CB}"/>
              </a:ext>
            </a:extLst>
          </p:cNvPr>
          <p:cNvSpPr/>
          <p:nvPr/>
        </p:nvSpPr>
        <p:spPr>
          <a:xfrm>
            <a:off x="362563" y="6119445"/>
            <a:ext cx="11582524" cy="379292"/>
          </a:xfrm>
          <a:prstGeom prst="rect">
            <a:avLst/>
          </a:prstGeom>
          <a:solidFill>
            <a:srgbClr val="FFFF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  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4E9646D-4E72-42FE-8A36-CFD4F55FF21F}"/>
              </a:ext>
            </a:extLst>
          </p:cNvPr>
          <p:cNvSpPr txBox="1"/>
          <p:nvPr/>
        </p:nvSpPr>
        <p:spPr>
          <a:xfrm>
            <a:off x="362140" y="6121066"/>
            <a:ext cx="11608479" cy="374216"/>
          </a:xfrm>
          <a:prstGeom prst="rect">
            <a:avLst/>
          </a:prstGeom>
          <a:solidFill>
            <a:srgbClr val="7FCDBB"/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b="1" dirty="0">
                <a:solidFill>
                  <a:srgbClr val="081D58"/>
                </a:solidFill>
                <a:latin typeface="Helvetica"/>
                <a:cs typeface="Helvetica"/>
              </a:rPr>
              <a:t>After cleaning the data set, we end up with 7983 observations</a:t>
            </a:r>
          </a:p>
        </p:txBody>
      </p:sp>
    </p:spTree>
    <p:extLst>
      <p:ext uri="{BB962C8B-B14F-4D97-AF65-F5344CB8AC3E}">
        <p14:creationId xmlns:p14="http://schemas.microsoft.com/office/powerpoint/2010/main" val="639374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3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4D1C5D34-844D-4740-B490-EA74E8787754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9265" name="think-cell Slide" r:id="rId5" imgW="7772400" imgH="10058400" progId="TCLayout.ActiveDocument.1">
                  <p:embed/>
                </p:oleObj>
              </mc:Choice>
              <mc:Fallback>
                <p:oleObj name="think-cell Slide" r:id="rId5" imgW="7772400" imgH="10058400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4D1C5D34-844D-4740-B490-EA74E878775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A0735F66-524B-EF4D-A552-E96384D0C468}"/>
              </a:ext>
            </a:extLst>
          </p:cNvPr>
          <p:cNvSpPr/>
          <p:nvPr/>
        </p:nvSpPr>
        <p:spPr>
          <a:xfrm>
            <a:off x="0" y="0"/>
            <a:ext cx="12192000" cy="757236"/>
          </a:xfrm>
          <a:prstGeom prst="rect">
            <a:avLst/>
          </a:prstGeom>
          <a:solidFill>
            <a:srgbClr val="081D5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>
                <a:latin typeface="Helvetica" pitchFamily="2" charset="0"/>
              </a:rPr>
              <a:t>Electronic Arts has developed the highest number of popular video games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C6620AE-8C5F-4940-86E2-38E0C6B06395}"/>
              </a:ext>
            </a:extLst>
          </p:cNvPr>
          <p:cNvSpPr/>
          <p:nvPr/>
        </p:nvSpPr>
        <p:spPr>
          <a:xfrm>
            <a:off x="281299" y="905510"/>
            <a:ext cx="11631366" cy="364637"/>
          </a:xfrm>
          <a:prstGeom prst="rect">
            <a:avLst/>
          </a:prstGeom>
          <a:solidFill>
            <a:srgbClr val="1D91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 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C23A648-C216-49B2-BC76-DE955A880EF5}"/>
              </a:ext>
            </a:extLst>
          </p:cNvPr>
          <p:cNvSpPr txBox="1"/>
          <p:nvPr/>
        </p:nvSpPr>
        <p:spPr>
          <a:xfrm>
            <a:off x="308708" y="908343"/>
            <a:ext cx="1134012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b="1">
                <a:solidFill>
                  <a:schemeClr val="bg1"/>
                </a:solidFill>
                <a:latin typeface="Helvetica"/>
                <a:cs typeface="Helvetica"/>
              </a:rPr>
              <a:t>1. Which Publisher Should Michael Go With?</a:t>
            </a:r>
            <a:endParaRPr lang="en-US">
              <a:solidFill>
                <a:schemeClr val="bg1"/>
              </a:solidFill>
            </a:endParaRPr>
          </a:p>
          <a:p>
            <a:endParaRPr lang="en-GB">
              <a:cs typeface="Calibri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F498854-DCFE-4049-B1EF-CCF9E641B328}"/>
              </a:ext>
            </a:extLst>
          </p:cNvPr>
          <p:cNvSpPr/>
          <p:nvPr/>
        </p:nvSpPr>
        <p:spPr>
          <a:xfrm>
            <a:off x="8003969" y="1431252"/>
            <a:ext cx="3885756" cy="901291"/>
          </a:xfrm>
          <a:prstGeom prst="rect">
            <a:avLst/>
          </a:prstGeom>
          <a:noFill/>
          <a:ln w="57150">
            <a:solidFill>
              <a:srgbClr val="081D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en-GB" b="1">
              <a:solidFill>
                <a:srgbClr val="081D58"/>
              </a:solidFill>
              <a:latin typeface="Helvetica" pitchFamily="2" charset="0"/>
              <a:cs typeface="Helvetic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5B03F6A-413D-43A2-BEB3-856D51F609D6}"/>
              </a:ext>
            </a:extLst>
          </p:cNvPr>
          <p:cNvSpPr txBox="1"/>
          <p:nvPr/>
        </p:nvSpPr>
        <p:spPr>
          <a:xfrm>
            <a:off x="8114410" y="1477796"/>
            <a:ext cx="3666742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600">
                <a:solidFill>
                  <a:srgbClr val="081D58"/>
                </a:solidFill>
                <a:latin typeface="Helvetica"/>
                <a:cs typeface="Helvetica"/>
              </a:rPr>
              <a:t>Michael wants to join the publisher that will get his game the hype it deserves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B11F37D-CD6E-C24E-8D67-D8B19DA92D1D}"/>
              </a:ext>
            </a:extLst>
          </p:cNvPr>
          <p:cNvSpPr/>
          <p:nvPr/>
        </p:nvSpPr>
        <p:spPr>
          <a:xfrm>
            <a:off x="8003969" y="2837447"/>
            <a:ext cx="3885756" cy="901291"/>
          </a:xfrm>
          <a:prstGeom prst="rect">
            <a:avLst/>
          </a:prstGeom>
          <a:noFill/>
          <a:ln w="57150">
            <a:solidFill>
              <a:srgbClr val="41B6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en-GB" b="1">
              <a:solidFill>
                <a:srgbClr val="081D58"/>
              </a:solidFill>
              <a:latin typeface="Helvetica" pitchFamily="2" charset="0"/>
              <a:cs typeface="Helvetic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19CB846-F767-264A-89B2-4F4A94CE74A2}"/>
              </a:ext>
            </a:extLst>
          </p:cNvPr>
          <p:cNvSpPr txBox="1"/>
          <p:nvPr/>
        </p:nvSpPr>
        <p:spPr>
          <a:xfrm>
            <a:off x="8114410" y="2996849"/>
            <a:ext cx="3666742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600">
                <a:solidFill>
                  <a:srgbClr val="081D58"/>
                </a:solidFill>
                <a:latin typeface="Helvetica"/>
                <a:cs typeface="Helvetica"/>
              </a:rPr>
              <a:t>Success of the game is measured in terms of its global sales </a:t>
            </a:r>
          </a:p>
        </p:txBody>
      </p:sp>
      <p:sp>
        <p:nvSpPr>
          <p:cNvPr id="11" name="Triangle 10">
            <a:extLst>
              <a:ext uri="{FF2B5EF4-FFF2-40B4-BE49-F238E27FC236}">
                <a16:creationId xmlns:a16="http://schemas.microsoft.com/office/drawing/2014/main" id="{1C899DC3-8833-4E4A-AA98-D980289A8DBD}"/>
              </a:ext>
            </a:extLst>
          </p:cNvPr>
          <p:cNvSpPr/>
          <p:nvPr/>
        </p:nvSpPr>
        <p:spPr>
          <a:xfrm rot="10800000">
            <a:off x="9569590" y="2427662"/>
            <a:ext cx="612183" cy="306720"/>
          </a:xfrm>
          <a:prstGeom prst="triangle">
            <a:avLst/>
          </a:prstGeom>
          <a:solidFill>
            <a:srgbClr val="081D58"/>
          </a:solidFill>
          <a:ln w="28575">
            <a:solidFill>
              <a:srgbClr val="41B6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riangle 12">
            <a:extLst>
              <a:ext uri="{FF2B5EF4-FFF2-40B4-BE49-F238E27FC236}">
                <a16:creationId xmlns:a16="http://schemas.microsoft.com/office/drawing/2014/main" id="{982F1B71-D48D-994A-9B27-285C4F508BB1}"/>
              </a:ext>
            </a:extLst>
          </p:cNvPr>
          <p:cNvSpPr/>
          <p:nvPr/>
        </p:nvSpPr>
        <p:spPr>
          <a:xfrm rot="10800000">
            <a:off x="9569589" y="3837314"/>
            <a:ext cx="612183" cy="306720"/>
          </a:xfrm>
          <a:prstGeom prst="triangle">
            <a:avLst/>
          </a:prstGeom>
          <a:solidFill>
            <a:srgbClr val="7FCDBB"/>
          </a:solidFill>
          <a:ln w="28575">
            <a:solidFill>
              <a:srgbClr val="1D91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545765E-D602-234C-B34D-CE46CE9FF8D6}"/>
              </a:ext>
            </a:extLst>
          </p:cNvPr>
          <p:cNvSpPr/>
          <p:nvPr/>
        </p:nvSpPr>
        <p:spPr>
          <a:xfrm>
            <a:off x="8003969" y="4249715"/>
            <a:ext cx="3885756" cy="901291"/>
          </a:xfrm>
          <a:prstGeom prst="rect">
            <a:avLst/>
          </a:prstGeom>
          <a:noFill/>
          <a:ln w="57150">
            <a:solidFill>
              <a:srgbClr val="7FCD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en-GB" b="1">
              <a:solidFill>
                <a:srgbClr val="081D58"/>
              </a:solidFill>
              <a:latin typeface="Helvetica" pitchFamily="2" charset="0"/>
              <a:cs typeface="Helvetic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2741F8D-893E-9D4B-881B-0538FB072742}"/>
              </a:ext>
            </a:extLst>
          </p:cNvPr>
          <p:cNvSpPr txBox="1"/>
          <p:nvPr/>
        </p:nvSpPr>
        <p:spPr>
          <a:xfrm>
            <a:off x="8102535" y="4314472"/>
            <a:ext cx="3666742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600">
                <a:solidFill>
                  <a:srgbClr val="081D58"/>
                </a:solidFill>
                <a:latin typeface="Helvetica"/>
                <a:cs typeface="Helvetica"/>
              </a:rPr>
              <a:t>We filtered the 200 most successful games of all time and derived the publishers’ success rates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2608286-D8F1-9043-9D76-C4FC24555D9C}"/>
              </a:ext>
            </a:extLst>
          </p:cNvPr>
          <p:cNvSpPr/>
          <p:nvPr/>
        </p:nvSpPr>
        <p:spPr>
          <a:xfrm>
            <a:off x="7993028" y="5659615"/>
            <a:ext cx="3885756" cy="901291"/>
          </a:xfrm>
          <a:prstGeom prst="rect">
            <a:avLst/>
          </a:prstGeom>
          <a:noFill/>
          <a:ln w="57150">
            <a:solidFill>
              <a:srgbClr val="C7E9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en-GB" b="1">
              <a:solidFill>
                <a:srgbClr val="081D58"/>
              </a:solidFill>
              <a:latin typeface="Helvetica" pitchFamily="2" charset="0"/>
              <a:cs typeface="Helvetic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166E463-F629-9949-ADD8-B3CB329764A8}"/>
              </a:ext>
            </a:extLst>
          </p:cNvPr>
          <p:cNvSpPr txBox="1"/>
          <p:nvPr/>
        </p:nvSpPr>
        <p:spPr>
          <a:xfrm>
            <a:off x="8003969" y="5682854"/>
            <a:ext cx="3847416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600" b="1">
                <a:solidFill>
                  <a:srgbClr val="081D58"/>
                </a:solidFill>
                <a:latin typeface="Helvetica"/>
                <a:cs typeface="Helvetica"/>
              </a:rPr>
              <a:t>Electronic Arts, Activision, Ubisoft, Take-Two Interactive, and Nintendo are the most successful publishers</a:t>
            </a:r>
          </a:p>
        </p:txBody>
      </p:sp>
      <p:sp>
        <p:nvSpPr>
          <p:cNvPr id="21" name="Triangle 20">
            <a:extLst>
              <a:ext uri="{FF2B5EF4-FFF2-40B4-BE49-F238E27FC236}">
                <a16:creationId xmlns:a16="http://schemas.microsoft.com/office/drawing/2014/main" id="{F402486C-A666-B847-AB59-19387DB6A461}"/>
              </a:ext>
            </a:extLst>
          </p:cNvPr>
          <p:cNvSpPr/>
          <p:nvPr/>
        </p:nvSpPr>
        <p:spPr>
          <a:xfrm rot="10800000">
            <a:off x="9569589" y="5273126"/>
            <a:ext cx="612183" cy="306720"/>
          </a:xfrm>
          <a:prstGeom prst="triangle">
            <a:avLst/>
          </a:prstGeom>
          <a:solidFill>
            <a:srgbClr val="C7E9B4"/>
          </a:solidFill>
          <a:ln w="28575">
            <a:solidFill>
              <a:srgbClr val="7FCD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A48B4D46-1B11-D849-9326-F42879365C1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1299" y="1550966"/>
            <a:ext cx="7409458" cy="4572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280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8" grpId="0"/>
      <p:bldP spid="9" grpId="0" animBg="1"/>
      <p:bldP spid="10" grpId="0"/>
      <p:bldP spid="11" grpId="0" animBg="1"/>
      <p:bldP spid="13" grpId="0" animBg="1"/>
      <p:bldP spid="15" grpId="0" animBg="1"/>
      <p:bldP spid="17" grpId="0"/>
      <p:bldP spid="19" grpId="0" animBg="1"/>
      <p:bldP spid="20" grpId="0"/>
      <p:bldP spid="2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4D1C5D34-844D-4740-B490-EA74E8787754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625" name="think-cell Slide" r:id="rId5" imgW="7772400" imgH="10058400" progId="TCLayout.ActiveDocument.1">
                  <p:embed/>
                </p:oleObj>
              </mc:Choice>
              <mc:Fallback>
                <p:oleObj name="think-cell Slide" r:id="rId5" imgW="7772400" imgH="10058400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4D1C5D34-844D-4740-B490-EA74E878775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A0735F66-524B-EF4D-A552-E96384D0C468}"/>
              </a:ext>
            </a:extLst>
          </p:cNvPr>
          <p:cNvSpPr/>
          <p:nvPr/>
        </p:nvSpPr>
        <p:spPr>
          <a:xfrm>
            <a:off x="0" y="0"/>
            <a:ext cx="12192000" cy="757236"/>
          </a:xfrm>
          <a:prstGeom prst="rect">
            <a:avLst/>
          </a:prstGeom>
          <a:solidFill>
            <a:srgbClr val="081D5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>
                <a:latin typeface="Helvetica" pitchFamily="2" charset="0"/>
              </a:rPr>
              <a:t>North America is the largest video games selling markets for all top publishers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6AB72E8-CB5A-4A49-BC14-EE06FBBE7A4E}"/>
              </a:ext>
            </a:extLst>
          </p:cNvPr>
          <p:cNvSpPr/>
          <p:nvPr/>
        </p:nvSpPr>
        <p:spPr>
          <a:xfrm>
            <a:off x="8003969" y="1431252"/>
            <a:ext cx="3885756" cy="901291"/>
          </a:xfrm>
          <a:prstGeom prst="rect">
            <a:avLst/>
          </a:prstGeom>
          <a:noFill/>
          <a:ln w="57150">
            <a:solidFill>
              <a:srgbClr val="081D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en-GB" b="1">
              <a:solidFill>
                <a:srgbClr val="081D58"/>
              </a:solidFill>
              <a:latin typeface="Helvetica" pitchFamily="2" charset="0"/>
              <a:cs typeface="Helvetic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97A006-B972-674E-9DDF-1FF63F2FF293}"/>
              </a:ext>
            </a:extLst>
          </p:cNvPr>
          <p:cNvSpPr txBox="1"/>
          <p:nvPr/>
        </p:nvSpPr>
        <p:spPr>
          <a:xfrm>
            <a:off x="8114410" y="1477796"/>
            <a:ext cx="3666742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600">
                <a:solidFill>
                  <a:srgbClr val="081D58"/>
                </a:solidFill>
                <a:latin typeface="Helvetica"/>
                <a:cs typeface="Helvetica"/>
              </a:rPr>
              <a:t>Michael should be conscious about the main geographical areas of activity of the publisher he joins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D76C35B-6FF8-684B-B01B-4573E1C101C7}"/>
              </a:ext>
            </a:extLst>
          </p:cNvPr>
          <p:cNvSpPr/>
          <p:nvPr/>
        </p:nvSpPr>
        <p:spPr>
          <a:xfrm>
            <a:off x="8003969" y="2837447"/>
            <a:ext cx="3885756" cy="901291"/>
          </a:xfrm>
          <a:prstGeom prst="rect">
            <a:avLst/>
          </a:prstGeom>
          <a:noFill/>
          <a:ln w="57150">
            <a:solidFill>
              <a:srgbClr val="41B6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en-GB" b="1">
              <a:solidFill>
                <a:srgbClr val="081D58"/>
              </a:solidFill>
              <a:latin typeface="Helvetica" pitchFamily="2" charset="0"/>
              <a:cs typeface="Helvetic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8947B7F-5904-EF46-B091-CBD746FBAF4D}"/>
              </a:ext>
            </a:extLst>
          </p:cNvPr>
          <p:cNvSpPr txBox="1"/>
          <p:nvPr/>
        </p:nvSpPr>
        <p:spPr>
          <a:xfrm>
            <a:off x="8129931" y="2888423"/>
            <a:ext cx="3666742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600">
                <a:solidFill>
                  <a:srgbClr val="081D58"/>
                </a:solidFill>
                <a:latin typeface="Helvetica"/>
                <a:cs typeface="Helvetica"/>
              </a:rPr>
              <a:t>Acknowledging the regional sales distribution allows Michael to customize his marketing campaign </a:t>
            </a:r>
          </a:p>
        </p:txBody>
      </p:sp>
      <p:sp>
        <p:nvSpPr>
          <p:cNvPr id="11" name="Triangle 10">
            <a:extLst>
              <a:ext uri="{FF2B5EF4-FFF2-40B4-BE49-F238E27FC236}">
                <a16:creationId xmlns:a16="http://schemas.microsoft.com/office/drawing/2014/main" id="{626778DE-C459-144F-9F30-07C2DE5435BF}"/>
              </a:ext>
            </a:extLst>
          </p:cNvPr>
          <p:cNvSpPr/>
          <p:nvPr/>
        </p:nvSpPr>
        <p:spPr>
          <a:xfrm rot="10800000">
            <a:off x="9569590" y="2427662"/>
            <a:ext cx="612183" cy="306720"/>
          </a:xfrm>
          <a:prstGeom prst="triangle">
            <a:avLst/>
          </a:prstGeom>
          <a:solidFill>
            <a:srgbClr val="081D58"/>
          </a:solidFill>
          <a:ln w="28575">
            <a:solidFill>
              <a:srgbClr val="41B6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riangle 11">
            <a:extLst>
              <a:ext uri="{FF2B5EF4-FFF2-40B4-BE49-F238E27FC236}">
                <a16:creationId xmlns:a16="http://schemas.microsoft.com/office/drawing/2014/main" id="{5725AC17-5025-274C-8CBF-F2E61AAEA1C2}"/>
              </a:ext>
            </a:extLst>
          </p:cNvPr>
          <p:cNvSpPr/>
          <p:nvPr/>
        </p:nvSpPr>
        <p:spPr>
          <a:xfrm rot="10800000">
            <a:off x="9569589" y="3837314"/>
            <a:ext cx="612183" cy="306720"/>
          </a:xfrm>
          <a:prstGeom prst="triangle">
            <a:avLst/>
          </a:prstGeom>
          <a:solidFill>
            <a:srgbClr val="7FCDBB"/>
          </a:solidFill>
          <a:ln w="28575">
            <a:solidFill>
              <a:srgbClr val="1D91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E3A2D51-ADA1-DF4B-BEED-6FDC366E7940}"/>
              </a:ext>
            </a:extLst>
          </p:cNvPr>
          <p:cNvSpPr/>
          <p:nvPr/>
        </p:nvSpPr>
        <p:spPr>
          <a:xfrm>
            <a:off x="8003969" y="4249715"/>
            <a:ext cx="3885756" cy="901291"/>
          </a:xfrm>
          <a:prstGeom prst="rect">
            <a:avLst/>
          </a:prstGeom>
          <a:noFill/>
          <a:ln w="57150">
            <a:solidFill>
              <a:srgbClr val="7FCD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en-GB" b="1">
              <a:solidFill>
                <a:srgbClr val="081D58"/>
              </a:solidFill>
              <a:latin typeface="Helvetica" pitchFamily="2" charset="0"/>
              <a:cs typeface="Helvetic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EDB8328-4E53-614D-9D24-86625B6B375D}"/>
              </a:ext>
            </a:extLst>
          </p:cNvPr>
          <p:cNvSpPr txBox="1"/>
          <p:nvPr/>
        </p:nvSpPr>
        <p:spPr>
          <a:xfrm>
            <a:off x="8102535" y="4314472"/>
            <a:ext cx="3666742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600">
                <a:solidFill>
                  <a:srgbClr val="081D58"/>
                </a:solidFill>
                <a:latin typeface="Helvetica"/>
                <a:cs typeface="Helvetica"/>
              </a:rPr>
              <a:t>We computed a 100% staked bar chart of the break of geographical sales per publishers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0179FBF-12AF-804F-B5D7-903AEF6BCD40}"/>
              </a:ext>
            </a:extLst>
          </p:cNvPr>
          <p:cNvSpPr/>
          <p:nvPr/>
        </p:nvSpPr>
        <p:spPr>
          <a:xfrm>
            <a:off x="7993028" y="5659615"/>
            <a:ext cx="3885756" cy="901291"/>
          </a:xfrm>
          <a:prstGeom prst="rect">
            <a:avLst/>
          </a:prstGeom>
          <a:noFill/>
          <a:ln w="57150">
            <a:solidFill>
              <a:srgbClr val="C7E9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en-GB" b="1">
              <a:solidFill>
                <a:srgbClr val="081D58"/>
              </a:solidFill>
              <a:latin typeface="Helvetica" pitchFamily="2" charset="0"/>
              <a:cs typeface="Helvetic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1F6A949-E7C1-DD4E-8F39-038F34695E1B}"/>
              </a:ext>
            </a:extLst>
          </p:cNvPr>
          <p:cNvSpPr txBox="1"/>
          <p:nvPr/>
        </p:nvSpPr>
        <p:spPr>
          <a:xfrm>
            <a:off x="8003969" y="5682854"/>
            <a:ext cx="3847416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600" b="1">
                <a:solidFill>
                  <a:srgbClr val="081D58"/>
                </a:solidFill>
                <a:latin typeface="Helvetica"/>
                <a:cs typeface="Helvetica"/>
              </a:rPr>
              <a:t>North America and Europe are the largest markets for every publisher except for Nintendo (Japan)</a:t>
            </a:r>
          </a:p>
        </p:txBody>
      </p:sp>
      <p:sp>
        <p:nvSpPr>
          <p:cNvPr id="17" name="Triangle 16">
            <a:extLst>
              <a:ext uri="{FF2B5EF4-FFF2-40B4-BE49-F238E27FC236}">
                <a16:creationId xmlns:a16="http://schemas.microsoft.com/office/drawing/2014/main" id="{1C5DAE5D-ACBA-2043-9178-B512B1E8509E}"/>
              </a:ext>
            </a:extLst>
          </p:cNvPr>
          <p:cNvSpPr/>
          <p:nvPr/>
        </p:nvSpPr>
        <p:spPr>
          <a:xfrm rot="10800000">
            <a:off x="9569589" y="5273388"/>
            <a:ext cx="612183" cy="306720"/>
          </a:xfrm>
          <a:prstGeom prst="triangle">
            <a:avLst/>
          </a:prstGeom>
          <a:solidFill>
            <a:srgbClr val="C7E9B4"/>
          </a:solidFill>
          <a:ln w="28575">
            <a:solidFill>
              <a:srgbClr val="7FCD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9EF04C5-30AD-354C-B65D-376AEAC89385}"/>
              </a:ext>
            </a:extLst>
          </p:cNvPr>
          <p:cNvSpPr/>
          <p:nvPr/>
        </p:nvSpPr>
        <p:spPr>
          <a:xfrm>
            <a:off x="281299" y="905510"/>
            <a:ext cx="11631366" cy="364637"/>
          </a:xfrm>
          <a:prstGeom prst="rect">
            <a:avLst/>
          </a:prstGeom>
          <a:solidFill>
            <a:srgbClr val="1D91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 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7CA235D-2055-4048-B761-D6F7CA69AE94}"/>
              </a:ext>
            </a:extLst>
          </p:cNvPr>
          <p:cNvSpPr txBox="1"/>
          <p:nvPr/>
        </p:nvSpPr>
        <p:spPr>
          <a:xfrm>
            <a:off x="308708" y="908343"/>
            <a:ext cx="1134012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chemeClr val="bg1"/>
                </a:solidFill>
                <a:latin typeface="Helvetica"/>
                <a:cs typeface="Helvetica"/>
              </a:rPr>
              <a:t>2. What Regions Should Michael Target?</a:t>
            </a:r>
            <a:endParaRPr lang="en-US">
              <a:solidFill>
                <a:schemeClr val="bg1"/>
              </a:solidFill>
            </a:endParaRPr>
          </a:p>
          <a:p>
            <a:endParaRPr lang="en-GB">
              <a:cs typeface="Calibri"/>
            </a:endParaRPr>
          </a:p>
        </p:txBody>
      </p:sp>
      <p:pic>
        <p:nvPicPr>
          <p:cNvPr id="3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07FC6285-A25C-834B-ABFA-B3DB78A6A8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8864" y="1477796"/>
            <a:ext cx="7632053" cy="4710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232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9" grpId="0" animBg="1"/>
      <p:bldP spid="10" grpId="0"/>
      <p:bldP spid="11" grpId="0" animBg="1"/>
      <p:bldP spid="12" grpId="0" animBg="1"/>
      <p:bldP spid="13" grpId="0" animBg="1"/>
      <p:bldP spid="14" grpId="0"/>
      <p:bldP spid="15" grpId="0" animBg="1"/>
      <p:bldP spid="16" grpId="0"/>
      <p:bldP spid="1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4D1C5D34-844D-4740-B490-EA74E8787754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think-cell Slide" r:id="rId5" imgW="7772400" imgH="10058400" progId="TCLayout.ActiveDocument.1">
                  <p:embed/>
                </p:oleObj>
              </mc:Choice>
              <mc:Fallback>
                <p:oleObj name="think-cell Slide" r:id="rId5" imgW="7772400" imgH="10058400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4D1C5D34-844D-4740-B490-EA74E878775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A0735F66-524B-EF4D-A552-E96384D0C468}"/>
              </a:ext>
            </a:extLst>
          </p:cNvPr>
          <p:cNvSpPr/>
          <p:nvPr/>
        </p:nvSpPr>
        <p:spPr>
          <a:xfrm>
            <a:off x="0" y="0"/>
            <a:ext cx="12192000" cy="757236"/>
          </a:xfrm>
          <a:prstGeom prst="rect">
            <a:avLst/>
          </a:prstGeom>
          <a:solidFill>
            <a:srgbClr val="081D5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>
                <a:latin typeface="Helvetica" pitchFamily="2" charset="0"/>
              </a:rPr>
              <a:t>PlayStation continuously outperforms competition over the past years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C6620AE-8C5F-4940-86E2-38E0C6B06395}"/>
              </a:ext>
            </a:extLst>
          </p:cNvPr>
          <p:cNvSpPr/>
          <p:nvPr/>
        </p:nvSpPr>
        <p:spPr>
          <a:xfrm>
            <a:off x="281299" y="905510"/>
            <a:ext cx="11631366" cy="364637"/>
          </a:xfrm>
          <a:prstGeom prst="rect">
            <a:avLst/>
          </a:prstGeom>
          <a:solidFill>
            <a:srgbClr val="1D91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 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C23A648-C216-49B2-BC76-DE955A880EF5}"/>
              </a:ext>
            </a:extLst>
          </p:cNvPr>
          <p:cNvSpPr txBox="1"/>
          <p:nvPr/>
        </p:nvSpPr>
        <p:spPr>
          <a:xfrm>
            <a:off x="308708" y="908343"/>
            <a:ext cx="1134012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b="1">
                <a:solidFill>
                  <a:schemeClr val="bg1"/>
                </a:solidFill>
                <a:latin typeface="Helvetica"/>
                <a:cs typeface="Helvetica"/>
              </a:rPr>
              <a:t>3. </a:t>
            </a:r>
            <a:r>
              <a:rPr lang="fr-CH" b="1">
                <a:solidFill>
                  <a:schemeClr val="bg1"/>
                </a:solidFill>
                <a:latin typeface="Helvetica"/>
                <a:cs typeface="Helvetica"/>
              </a:rPr>
              <a:t>On </a:t>
            </a:r>
            <a:r>
              <a:rPr lang="fr-CH" b="1" err="1">
                <a:solidFill>
                  <a:schemeClr val="bg1"/>
                </a:solidFill>
                <a:latin typeface="Helvetica"/>
                <a:cs typeface="Helvetica"/>
              </a:rPr>
              <a:t>What</a:t>
            </a:r>
            <a:r>
              <a:rPr lang="fr-CH" b="1">
                <a:solidFill>
                  <a:schemeClr val="bg1"/>
                </a:solidFill>
                <a:latin typeface="Helvetica"/>
                <a:cs typeface="Helvetica"/>
              </a:rPr>
              <a:t> Platform </a:t>
            </a:r>
            <a:r>
              <a:rPr lang="fr-CH" b="1" err="1">
                <a:solidFill>
                  <a:schemeClr val="bg1"/>
                </a:solidFill>
                <a:latin typeface="Helvetica"/>
                <a:cs typeface="Helvetica"/>
              </a:rPr>
              <a:t>Should</a:t>
            </a:r>
            <a:r>
              <a:rPr lang="fr-CH" b="1">
                <a:solidFill>
                  <a:schemeClr val="bg1"/>
                </a:solidFill>
                <a:latin typeface="Helvetica"/>
                <a:cs typeface="Helvetica"/>
              </a:rPr>
              <a:t> He </a:t>
            </a:r>
            <a:r>
              <a:rPr lang="fr-CH" b="1" err="1">
                <a:solidFill>
                  <a:schemeClr val="bg1"/>
                </a:solidFill>
                <a:latin typeface="Helvetica"/>
                <a:cs typeface="Helvetica"/>
              </a:rPr>
              <a:t>Develop</a:t>
            </a:r>
            <a:r>
              <a:rPr lang="fr-CH" b="1">
                <a:solidFill>
                  <a:schemeClr val="bg1"/>
                </a:solidFill>
                <a:latin typeface="Helvetica"/>
                <a:cs typeface="Helvetica"/>
              </a:rPr>
              <a:t> </a:t>
            </a:r>
            <a:r>
              <a:rPr lang="fr-CH" b="1" err="1">
                <a:solidFill>
                  <a:schemeClr val="bg1"/>
                </a:solidFill>
                <a:latin typeface="Helvetica"/>
                <a:cs typeface="Helvetica"/>
              </a:rPr>
              <a:t>His</a:t>
            </a:r>
            <a:r>
              <a:rPr lang="fr-CH" b="1">
                <a:solidFill>
                  <a:schemeClr val="bg1"/>
                </a:solidFill>
                <a:latin typeface="Helvetica"/>
                <a:cs typeface="Helvetica"/>
              </a:rPr>
              <a:t> </a:t>
            </a:r>
            <a:r>
              <a:rPr lang="fr-CH" b="1" err="1">
                <a:solidFill>
                  <a:schemeClr val="bg1"/>
                </a:solidFill>
                <a:latin typeface="Helvetica"/>
                <a:cs typeface="Helvetica"/>
              </a:rPr>
              <a:t>Video</a:t>
            </a:r>
            <a:r>
              <a:rPr lang="fr-CH" b="1">
                <a:solidFill>
                  <a:schemeClr val="bg1"/>
                </a:solidFill>
                <a:latin typeface="Helvetica"/>
                <a:cs typeface="Helvetica"/>
              </a:rPr>
              <a:t> Game?</a:t>
            </a:r>
            <a:endParaRPr lang="en-US">
              <a:solidFill>
                <a:schemeClr val="bg1"/>
              </a:solidFill>
            </a:endParaRPr>
          </a:p>
          <a:p>
            <a:endParaRPr lang="en-GB">
              <a:cs typeface="Calibri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F498854-DCFE-4049-B1EF-CCF9E641B328}"/>
              </a:ext>
            </a:extLst>
          </p:cNvPr>
          <p:cNvSpPr/>
          <p:nvPr/>
        </p:nvSpPr>
        <p:spPr>
          <a:xfrm>
            <a:off x="8003969" y="1431252"/>
            <a:ext cx="3885756" cy="901291"/>
          </a:xfrm>
          <a:prstGeom prst="rect">
            <a:avLst/>
          </a:prstGeom>
          <a:noFill/>
          <a:ln w="57150">
            <a:solidFill>
              <a:srgbClr val="081D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en-GB" b="1">
              <a:solidFill>
                <a:srgbClr val="081D58"/>
              </a:solidFill>
              <a:latin typeface="Helvetica" pitchFamily="2" charset="0"/>
              <a:cs typeface="Helvetic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5B03F6A-413D-43A2-BEB3-856D51F609D6}"/>
              </a:ext>
            </a:extLst>
          </p:cNvPr>
          <p:cNvSpPr txBox="1"/>
          <p:nvPr/>
        </p:nvSpPr>
        <p:spPr>
          <a:xfrm>
            <a:off x="8114410" y="1466398"/>
            <a:ext cx="3666742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600">
                <a:solidFill>
                  <a:srgbClr val="081D58"/>
                </a:solidFill>
                <a:latin typeface="Helvetica"/>
                <a:cs typeface="Helvetica"/>
              </a:rPr>
              <a:t>Michael wants to join the platform which holds high sales record and number of users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B11F37D-CD6E-C24E-8D67-D8B19DA92D1D}"/>
              </a:ext>
            </a:extLst>
          </p:cNvPr>
          <p:cNvSpPr/>
          <p:nvPr/>
        </p:nvSpPr>
        <p:spPr>
          <a:xfrm>
            <a:off x="8003969" y="2837447"/>
            <a:ext cx="3885756" cy="901291"/>
          </a:xfrm>
          <a:prstGeom prst="rect">
            <a:avLst/>
          </a:prstGeom>
          <a:noFill/>
          <a:ln w="57150">
            <a:solidFill>
              <a:srgbClr val="41B6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en-GB" b="1">
              <a:solidFill>
                <a:srgbClr val="081D58"/>
              </a:solidFill>
              <a:latin typeface="Helvetica" pitchFamily="2" charset="0"/>
              <a:cs typeface="Helvetic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19CB846-F767-264A-89B2-4F4A94CE74A2}"/>
              </a:ext>
            </a:extLst>
          </p:cNvPr>
          <p:cNvSpPr txBox="1"/>
          <p:nvPr/>
        </p:nvSpPr>
        <p:spPr>
          <a:xfrm>
            <a:off x="8114410" y="2910509"/>
            <a:ext cx="3666742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600">
                <a:solidFill>
                  <a:srgbClr val="081D58"/>
                </a:solidFill>
                <a:latin typeface="Helvetica"/>
                <a:cs typeface="Helvetica"/>
              </a:rPr>
              <a:t>Access to the video game is dependent on which platform it is available on </a:t>
            </a:r>
          </a:p>
        </p:txBody>
      </p:sp>
      <p:sp>
        <p:nvSpPr>
          <p:cNvPr id="11" name="Triangle 10">
            <a:extLst>
              <a:ext uri="{FF2B5EF4-FFF2-40B4-BE49-F238E27FC236}">
                <a16:creationId xmlns:a16="http://schemas.microsoft.com/office/drawing/2014/main" id="{1C899DC3-8833-4E4A-AA98-D980289A8DBD}"/>
              </a:ext>
            </a:extLst>
          </p:cNvPr>
          <p:cNvSpPr/>
          <p:nvPr/>
        </p:nvSpPr>
        <p:spPr>
          <a:xfrm rot="10800000">
            <a:off x="9569590" y="2427662"/>
            <a:ext cx="612183" cy="306720"/>
          </a:xfrm>
          <a:prstGeom prst="triangle">
            <a:avLst/>
          </a:prstGeom>
          <a:solidFill>
            <a:srgbClr val="081D58"/>
          </a:solidFill>
          <a:ln w="28575">
            <a:solidFill>
              <a:srgbClr val="41B6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riangle 12">
            <a:extLst>
              <a:ext uri="{FF2B5EF4-FFF2-40B4-BE49-F238E27FC236}">
                <a16:creationId xmlns:a16="http://schemas.microsoft.com/office/drawing/2014/main" id="{982F1B71-D48D-994A-9B27-285C4F508BB1}"/>
              </a:ext>
            </a:extLst>
          </p:cNvPr>
          <p:cNvSpPr/>
          <p:nvPr/>
        </p:nvSpPr>
        <p:spPr>
          <a:xfrm rot="10800000">
            <a:off x="9569589" y="3837314"/>
            <a:ext cx="612183" cy="306720"/>
          </a:xfrm>
          <a:prstGeom prst="triangle">
            <a:avLst/>
          </a:prstGeom>
          <a:solidFill>
            <a:srgbClr val="7FCDBB"/>
          </a:solidFill>
          <a:ln w="28575">
            <a:solidFill>
              <a:srgbClr val="1D91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545765E-D602-234C-B34D-CE46CE9FF8D6}"/>
              </a:ext>
            </a:extLst>
          </p:cNvPr>
          <p:cNvSpPr/>
          <p:nvPr/>
        </p:nvSpPr>
        <p:spPr>
          <a:xfrm>
            <a:off x="8003969" y="4249715"/>
            <a:ext cx="3885756" cy="901291"/>
          </a:xfrm>
          <a:prstGeom prst="rect">
            <a:avLst/>
          </a:prstGeom>
          <a:noFill/>
          <a:ln w="57150">
            <a:solidFill>
              <a:srgbClr val="7FCD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en-GB" b="1">
              <a:solidFill>
                <a:srgbClr val="081D58"/>
              </a:solidFill>
              <a:latin typeface="Helvetica" pitchFamily="2" charset="0"/>
              <a:cs typeface="Helvetic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2741F8D-893E-9D4B-881B-0538FB072742}"/>
              </a:ext>
            </a:extLst>
          </p:cNvPr>
          <p:cNvSpPr txBox="1"/>
          <p:nvPr/>
        </p:nvSpPr>
        <p:spPr>
          <a:xfrm>
            <a:off x="8094306" y="4406789"/>
            <a:ext cx="3666742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600">
                <a:solidFill>
                  <a:srgbClr val="081D58"/>
                </a:solidFill>
                <a:latin typeface="Helvetica"/>
                <a:cs typeface="Helvetica"/>
              </a:rPr>
              <a:t>We visualise the platforms with the most supported games since 2012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2608286-D8F1-9043-9D76-C4FC24555D9C}"/>
              </a:ext>
            </a:extLst>
          </p:cNvPr>
          <p:cNvSpPr/>
          <p:nvPr/>
        </p:nvSpPr>
        <p:spPr>
          <a:xfrm>
            <a:off x="7993028" y="5659615"/>
            <a:ext cx="3885756" cy="901291"/>
          </a:xfrm>
          <a:prstGeom prst="rect">
            <a:avLst/>
          </a:prstGeom>
          <a:noFill/>
          <a:ln w="57150">
            <a:solidFill>
              <a:srgbClr val="C7E9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en-GB" b="1">
              <a:solidFill>
                <a:srgbClr val="081D58"/>
              </a:solidFill>
              <a:latin typeface="Helvetica" pitchFamily="2" charset="0"/>
              <a:cs typeface="Helvetic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166E463-F629-9949-ADD8-B3CB329764A8}"/>
              </a:ext>
            </a:extLst>
          </p:cNvPr>
          <p:cNvSpPr txBox="1"/>
          <p:nvPr/>
        </p:nvSpPr>
        <p:spPr>
          <a:xfrm>
            <a:off x="8023139" y="5769066"/>
            <a:ext cx="3847416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600" b="1">
                <a:solidFill>
                  <a:srgbClr val="081D58"/>
                </a:solidFill>
                <a:latin typeface="Helvetica"/>
                <a:cs typeface="Helvetica"/>
              </a:rPr>
              <a:t>PlayStation has been consistently beating competition since 2012</a:t>
            </a:r>
          </a:p>
        </p:txBody>
      </p:sp>
      <p:sp>
        <p:nvSpPr>
          <p:cNvPr id="21" name="Triangle 20">
            <a:extLst>
              <a:ext uri="{FF2B5EF4-FFF2-40B4-BE49-F238E27FC236}">
                <a16:creationId xmlns:a16="http://schemas.microsoft.com/office/drawing/2014/main" id="{F402486C-A666-B847-AB59-19387DB6A461}"/>
              </a:ext>
            </a:extLst>
          </p:cNvPr>
          <p:cNvSpPr/>
          <p:nvPr/>
        </p:nvSpPr>
        <p:spPr>
          <a:xfrm rot="10800000">
            <a:off x="9569588" y="5273388"/>
            <a:ext cx="612183" cy="306720"/>
          </a:xfrm>
          <a:prstGeom prst="triangle">
            <a:avLst/>
          </a:prstGeom>
          <a:solidFill>
            <a:srgbClr val="C7E9B4"/>
          </a:solidFill>
          <a:ln w="28575">
            <a:solidFill>
              <a:srgbClr val="7FCD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Picture 4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6FD7F2C4-68F0-3D40-921B-6626D10F5CA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7082" y="1554674"/>
            <a:ext cx="7559716" cy="466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844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8" grpId="0"/>
      <p:bldP spid="9" grpId="0" animBg="1"/>
      <p:bldP spid="10" grpId="0"/>
      <p:bldP spid="11" grpId="0" animBg="1"/>
      <p:bldP spid="13" grpId="0" animBg="1"/>
      <p:bldP spid="15" grpId="0" animBg="1"/>
      <p:bldP spid="17" grpId="0"/>
      <p:bldP spid="19" grpId="0" animBg="1"/>
      <p:bldP spid="20" grpId="0"/>
      <p:bldP spid="2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4D1C5D34-844D-4740-B490-EA74E8787754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2577" name="think-cell Slide" r:id="rId5" imgW="7772400" imgH="10058400" progId="TCLayout.ActiveDocument.1">
                  <p:embed/>
                </p:oleObj>
              </mc:Choice>
              <mc:Fallback>
                <p:oleObj name="think-cell Slide" r:id="rId5" imgW="7772400" imgH="10058400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4D1C5D34-844D-4740-B490-EA74E878775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A0735F66-524B-EF4D-A552-E96384D0C468}"/>
              </a:ext>
            </a:extLst>
          </p:cNvPr>
          <p:cNvSpPr/>
          <p:nvPr/>
        </p:nvSpPr>
        <p:spPr>
          <a:xfrm>
            <a:off x="0" y="0"/>
            <a:ext cx="12192000" cy="757236"/>
          </a:xfrm>
          <a:prstGeom prst="rect">
            <a:avLst/>
          </a:prstGeom>
          <a:solidFill>
            <a:srgbClr val="081D5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>
                <a:latin typeface="Helvetica" pitchFamily="2" charset="0"/>
              </a:rPr>
              <a:t>Action and Shooting games have the highest sales and the best ratings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C6620AE-8C5F-4940-86E2-38E0C6B06395}"/>
              </a:ext>
            </a:extLst>
          </p:cNvPr>
          <p:cNvSpPr/>
          <p:nvPr/>
        </p:nvSpPr>
        <p:spPr>
          <a:xfrm>
            <a:off x="281299" y="905510"/>
            <a:ext cx="11631366" cy="364637"/>
          </a:xfrm>
          <a:prstGeom prst="rect">
            <a:avLst/>
          </a:prstGeom>
          <a:solidFill>
            <a:srgbClr val="1D91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 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C23A648-C216-49B2-BC76-DE955A880EF5}"/>
              </a:ext>
            </a:extLst>
          </p:cNvPr>
          <p:cNvSpPr txBox="1"/>
          <p:nvPr/>
        </p:nvSpPr>
        <p:spPr>
          <a:xfrm>
            <a:off x="308708" y="908343"/>
            <a:ext cx="1134012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b="1" dirty="0">
                <a:solidFill>
                  <a:schemeClr val="bg1"/>
                </a:solidFill>
                <a:latin typeface="Helvetica"/>
                <a:cs typeface="Helvetica"/>
              </a:rPr>
              <a:t>4. </a:t>
            </a:r>
            <a:r>
              <a:rPr lang="fr-CH" b="1" dirty="0" err="1">
                <a:solidFill>
                  <a:schemeClr val="bg1"/>
                </a:solidFill>
                <a:latin typeface="Helvetica"/>
                <a:cs typeface="Helvetica"/>
              </a:rPr>
              <a:t>What</a:t>
            </a:r>
            <a:r>
              <a:rPr lang="fr-CH" b="1" dirty="0">
                <a:solidFill>
                  <a:schemeClr val="bg1"/>
                </a:solidFill>
                <a:latin typeface="Helvetica"/>
                <a:cs typeface="Helvetica"/>
              </a:rPr>
              <a:t> Genre </a:t>
            </a:r>
            <a:r>
              <a:rPr lang="fr-CH" b="1" dirty="0" err="1">
                <a:solidFill>
                  <a:schemeClr val="bg1"/>
                </a:solidFill>
                <a:latin typeface="Helvetica"/>
                <a:cs typeface="Helvetica"/>
              </a:rPr>
              <a:t>Should</a:t>
            </a:r>
            <a:r>
              <a:rPr lang="fr-CH" b="1" dirty="0">
                <a:solidFill>
                  <a:schemeClr val="bg1"/>
                </a:solidFill>
                <a:latin typeface="Helvetica"/>
                <a:cs typeface="Helvetica"/>
              </a:rPr>
              <a:t> He Label </a:t>
            </a:r>
            <a:r>
              <a:rPr lang="fr-CH" b="1" dirty="0" err="1">
                <a:solidFill>
                  <a:schemeClr val="bg1"/>
                </a:solidFill>
                <a:latin typeface="Helvetica"/>
                <a:cs typeface="Helvetica"/>
              </a:rPr>
              <a:t>His</a:t>
            </a:r>
            <a:r>
              <a:rPr lang="fr-CH" b="1" dirty="0">
                <a:solidFill>
                  <a:schemeClr val="bg1"/>
                </a:solidFill>
                <a:latin typeface="Helvetica"/>
                <a:cs typeface="Helvetica"/>
              </a:rPr>
              <a:t> Game </a:t>
            </a:r>
            <a:r>
              <a:rPr lang="fr-CH" b="1" dirty="0" err="1">
                <a:solidFill>
                  <a:schemeClr val="bg1"/>
                </a:solidFill>
                <a:latin typeface="Helvetica"/>
                <a:cs typeface="Helvetica"/>
              </a:rPr>
              <a:t>With</a:t>
            </a:r>
            <a:r>
              <a:rPr lang="fr-CH" b="1" dirty="0">
                <a:solidFill>
                  <a:schemeClr val="bg1"/>
                </a:solidFill>
                <a:latin typeface="Helvetica"/>
                <a:cs typeface="Helvetica"/>
              </a:rPr>
              <a:t>?</a:t>
            </a:r>
          </a:p>
          <a:p>
            <a:endParaRPr lang="en-GB" dirty="0">
              <a:cs typeface="Calibri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F498854-DCFE-4049-B1EF-CCF9E641B328}"/>
              </a:ext>
            </a:extLst>
          </p:cNvPr>
          <p:cNvSpPr/>
          <p:nvPr/>
        </p:nvSpPr>
        <p:spPr>
          <a:xfrm>
            <a:off x="8003969" y="1431252"/>
            <a:ext cx="3885756" cy="901291"/>
          </a:xfrm>
          <a:prstGeom prst="rect">
            <a:avLst/>
          </a:prstGeom>
          <a:noFill/>
          <a:ln w="57150">
            <a:solidFill>
              <a:srgbClr val="081D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en-GB" b="1">
              <a:solidFill>
                <a:srgbClr val="081D58"/>
              </a:solidFill>
              <a:latin typeface="Helvetica" pitchFamily="2" charset="0"/>
              <a:cs typeface="Helvetic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5B03F6A-413D-43A2-BEB3-856D51F609D6}"/>
              </a:ext>
            </a:extLst>
          </p:cNvPr>
          <p:cNvSpPr txBox="1"/>
          <p:nvPr/>
        </p:nvSpPr>
        <p:spPr>
          <a:xfrm>
            <a:off x="8255165" y="1466398"/>
            <a:ext cx="3241029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600">
                <a:solidFill>
                  <a:srgbClr val="081D58"/>
                </a:solidFill>
                <a:latin typeface="Helvetica"/>
                <a:cs typeface="Helvetica"/>
              </a:rPr>
              <a:t>Michael should make sure the genre of his video game produces sufficient revenue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B11F37D-CD6E-C24E-8D67-D8B19DA92D1D}"/>
              </a:ext>
            </a:extLst>
          </p:cNvPr>
          <p:cNvSpPr/>
          <p:nvPr/>
        </p:nvSpPr>
        <p:spPr>
          <a:xfrm>
            <a:off x="8003969" y="2837447"/>
            <a:ext cx="3885756" cy="901291"/>
          </a:xfrm>
          <a:prstGeom prst="rect">
            <a:avLst/>
          </a:prstGeom>
          <a:noFill/>
          <a:ln w="57150">
            <a:solidFill>
              <a:srgbClr val="41B6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en-GB" b="1">
              <a:solidFill>
                <a:srgbClr val="081D58"/>
              </a:solidFill>
              <a:latin typeface="Helvetica" pitchFamily="2" charset="0"/>
              <a:cs typeface="Helvetic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19CB846-F767-264A-89B2-4F4A94CE74A2}"/>
              </a:ext>
            </a:extLst>
          </p:cNvPr>
          <p:cNvSpPr txBox="1"/>
          <p:nvPr/>
        </p:nvSpPr>
        <p:spPr>
          <a:xfrm>
            <a:off x="8113476" y="2987453"/>
            <a:ext cx="3666742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600">
                <a:solidFill>
                  <a:srgbClr val="081D58"/>
                </a:solidFill>
                <a:latin typeface="Helvetica"/>
                <a:cs typeface="Helvetica"/>
              </a:rPr>
              <a:t>Michael also wants to check whether shooting game are well rated by users</a:t>
            </a:r>
          </a:p>
        </p:txBody>
      </p:sp>
      <p:sp>
        <p:nvSpPr>
          <p:cNvPr id="11" name="Triangle 10">
            <a:extLst>
              <a:ext uri="{FF2B5EF4-FFF2-40B4-BE49-F238E27FC236}">
                <a16:creationId xmlns:a16="http://schemas.microsoft.com/office/drawing/2014/main" id="{1C899DC3-8833-4E4A-AA98-D980289A8DBD}"/>
              </a:ext>
            </a:extLst>
          </p:cNvPr>
          <p:cNvSpPr/>
          <p:nvPr/>
        </p:nvSpPr>
        <p:spPr>
          <a:xfrm rot="10800000">
            <a:off x="9569590" y="2427662"/>
            <a:ext cx="612183" cy="306720"/>
          </a:xfrm>
          <a:prstGeom prst="triangle">
            <a:avLst/>
          </a:prstGeom>
          <a:solidFill>
            <a:srgbClr val="081D58"/>
          </a:solidFill>
          <a:ln w="28575">
            <a:solidFill>
              <a:srgbClr val="41B6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riangle 12">
            <a:extLst>
              <a:ext uri="{FF2B5EF4-FFF2-40B4-BE49-F238E27FC236}">
                <a16:creationId xmlns:a16="http://schemas.microsoft.com/office/drawing/2014/main" id="{982F1B71-D48D-994A-9B27-285C4F508BB1}"/>
              </a:ext>
            </a:extLst>
          </p:cNvPr>
          <p:cNvSpPr/>
          <p:nvPr/>
        </p:nvSpPr>
        <p:spPr>
          <a:xfrm rot="10800000">
            <a:off x="9569589" y="3837314"/>
            <a:ext cx="612183" cy="306720"/>
          </a:xfrm>
          <a:prstGeom prst="triangle">
            <a:avLst/>
          </a:prstGeom>
          <a:solidFill>
            <a:srgbClr val="7FCDBB"/>
          </a:solidFill>
          <a:ln w="28575">
            <a:solidFill>
              <a:srgbClr val="1D91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545765E-D602-234C-B34D-CE46CE9FF8D6}"/>
              </a:ext>
            </a:extLst>
          </p:cNvPr>
          <p:cNvSpPr/>
          <p:nvPr/>
        </p:nvSpPr>
        <p:spPr>
          <a:xfrm>
            <a:off x="8003969" y="4249715"/>
            <a:ext cx="3885756" cy="901291"/>
          </a:xfrm>
          <a:prstGeom prst="rect">
            <a:avLst/>
          </a:prstGeom>
          <a:noFill/>
          <a:ln w="57150">
            <a:solidFill>
              <a:srgbClr val="7FCD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en-GB" b="1">
              <a:solidFill>
                <a:srgbClr val="081D58"/>
              </a:solidFill>
              <a:latin typeface="Helvetica" pitchFamily="2" charset="0"/>
              <a:cs typeface="Helvetic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2741F8D-893E-9D4B-881B-0538FB072742}"/>
              </a:ext>
            </a:extLst>
          </p:cNvPr>
          <p:cNvSpPr txBox="1"/>
          <p:nvPr/>
        </p:nvSpPr>
        <p:spPr>
          <a:xfrm>
            <a:off x="8102535" y="4314472"/>
            <a:ext cx="3666742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600">
                <a:solidFill>
                  <a:srgbClr val="081D58"/>
                </a:solidFill>
                <a:latin typeface="Helvetica"/>
                <a:cs typeface="Helvetica"/>
              </a:rPr>
              <a:t>We create a bubble chart displaying the most best selling games by critic score, genre and number of players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2608286-D8F1-9043-9D76-C4FC24555D9C}"/>
              </a:ext>
            </a:extLst>
          </p:cNvPr>
          <p:cNvSpPr/>
          <p:nvPr/>
        </p:nvSpPr>
        <p:spPr>
          <a:xfrm>
            <a:off x="7993028" y="5659615"/>
            <a:ext cx="3885756" cy="901291"/>
          </a:xfrm>
          <a:prstGeom prst="rect">
            <a:avLst/>
          </a:prstGeom>
          <a:noFill/>
          <a:ln w="57150">
            <a:solidFill>
              <a:srgbClr val="C7E9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en-GB" b="1">
              <a:solidFill>
                <a:srgbClr val="081D58"/>
              </a:solidFill>
              <a:latin typeface="Helvetica" pitchFamily="2" charset="0"/>
              <a:cs typeface="Helvetic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166E463-F629-9949-ADD8-B3CB329764A8}"/>
              </a:ext>
            </a:extLst>
          </p:cNvPr>
          <p:cNvSpPr txBox="1"/>
          <p:nvPr/>
        </p:nvSpPr>
        <p:spPr>
          <a:xfrm>
            <a:off x="8003969" y="5682854"/>
            <a:ext cx="3847416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600" b="1">
                <a:solidFill>
                  <a:srgbClr val="081D58"/>
                </a:solidFill>
                <a:latin typeface="Helvetica"/>
                <a:cs typeface="Helvetica"/>
              </a:rPr>
              <a:t>Action and shooting games have the best sales and ratings of the video games industry</a:t>
            </a:r>
          </a:p>
        </p:txBody>
      </p:sp>
      <p:sp>
        <p:nvSpPr>
          <p:cNvPr id="21" name="Triangle 20">
            <a:extLst>
              <a:ext uri="{FF2B5EF4-FFF2-40B4-BE49-F238E27FC236}">
                <a16:creationId xmlns:a16="http://schemas.microsoft.com/office/drawing/2014/main" id="{F402486C-A666-B847-AB59-19387DB6A461}"/>
              </a:ext>
            </a:extLst>
          </p:cNvPr>
          <p:cNvSpPr/>
          <p:nvPr/>
        </p:nvSpPr>
        <p:spPr>
          <a:xfrm rot="10800000">
            <a:off x="9569589" y="5268480"/>
            <a:ext cx="612183" cy="306720"/>
          </a:xfrm>
          <a:prstGeom prst="triangle">
            <a:avLst/>
          </a:prstGeom>
          <a:solidFill>
            <a:srgbClr val="C7E9B4"/>
          </a:solidFill>
          <a:ln w="28575">
            <a:solidFill>
              <a:srgbClr val="7FCD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6" descr="Shape, polygon&#10;&#10;Description automatically generated">
            <a:extLst>
              <a:ext uri="{FF2B5EF4-FFF2-40B4-BE49-F238E27FC236}">
                <a16:creationId xmlns:a16="http://schemas.microsoft.com/office/drawing/2014/main" id="{62D1A930-2EE6-4141-908E-ADA8850864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1166" y="1596326"/>
            <a:ext cx="7533895" cy="4649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60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8" grpId="0"/>
      <p:bldP spid="9" grpId="0" animBg="1"/>
      <p:bldP spid="10" grpId="0"/>
      <p:bldP spid="11" grpId="0" animBg="1"/>
      <p:bldP spid="13" grpId="0" animBg="1"/>
      <p:bldP spid="15" grpId="0" animBg="1"/>
      <p:bldP spid="17" grpId="0"/>
      <p:bldP spid="19" grpId="0" animBg="1"/>
      <p:bldP spid="20" grpId="0"/>
      <p:bldP spid="2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4D1C5D34-844D-4740-B490-EA74E8787754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8961" name="think-cell Slide" r:id="rId5" imgW="7772400" imgH="10058400" progId="TCLayout.ActiveDocument.1">
                  <p:embed/>
                </p:oleObj>
              </mc:Choice>
              <mc:Fallback>
                <p:oleObj name="think-cell Slide" r:id="rId5" imgW="7772400" imgH="10058400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4D1C5D34-844D-4740-B490-EA74E878775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A0735F66-524B-EF4D-A552-E96384D0C468}"/>
              </a:ext>
            </a:extLst>
          </p:cNvPr>
          <p:cNvSpPr/>
          <p:nvPr/>
        </p:nvSpPr>
        <p:spPr>
          <a:xfrm>
            <a:off x="0" y="0"/>
            <a:ext cx="12192000" cy="757236"/>
          </a:xfrm>
          <a:prstGeom prst="rect">
            <a:avLst/>
          </a:prstGeom>
          <a:solidFill>
            <a:srgbClr val="081D5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>
                <a:latin typeface="Helvetica" pitchFamily="2" charset="0"/>
              </a:rPr>
              <a:t>Michael should use words such as Legend, Metal or Gear in his title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C6620AE-8C5F-4940-86E2-38E0C6B06395}"/>
              </a:ext>
            </a:extLst>
          </p:cNvPr>
          <p:cNvSpPr/>
          <p:nvPr/>
        </p:nvSpPr>
        <p:spPr>
          <a:xfrm>
            <a:off x="281299" y="905510"/>
            <a:ext cx="11631366" cy="364637"/>
          </a:xfrm>
          <a:prstGeom prst="rect">
            <a:avLst/>
          </a:prstGeom>
          <a:solidFill>
            <a:srgbClr val="1D91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 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C23A648-C216-49B2-BC76-DE955A880EF5}"/>
              </a:ext>
            </a:extLst>
          </p:cNvPr>
          <p:cNvSpPr txBox="1"/>
          <p:nvPr/>
        </p:nvSpPr>
        <p:spPr>
          <a:xfrm>
            <a:off x="308708" y="908343"/>
            <a:ext cx="1134012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b="1" dirty="0">
                <a:solidFill>
                  <a:schemeClr val="bg1"/>
                </a:solidFill>
                <a:latin typeface="Helvetica"/>
                <a:cs typeface="Helvetica"/>
              </a:rPr>
              <a:t>5. </a:t>
            </a:r>
            <a:r>
              <a:rPr lang="fr-CH" b="1" dirty="0">
                <a:solidFill>
                  <a:schemeClr val="bg1"/>
                </a:solidFill>
                <a:latin typeface="Helvetica"/>
                <a:cs typeface="Helvetica"/>
              </a:rPr>
              <a:t>How </a:t>
            </a:r>
            <a:r>
              <a:rPr lang="fr-CH" b="1" dirty="0" err="1">
                <a:solidFill>
                  <a:schemeClr val="bg1"/>
                </a:solidFill>
                <a:latin typeface="Helvetica"/>
                <a:cs typeface="Helvetica"/>
              </a:rPr>
              <a:t>Should</a:t>
            </a:r>
            <a:r>
              <a:rPr lang="fr-CH" b="1" dirty="0">
                <a:solidFill>
                  <a:schemeClr val="bg1"/>
                </a:solidFill>
                <a:latin typeface="Helvetica"/>
                <a:cs typeface="Helvetica"/>
              </a:rPr>
              <a:t> He Name </a:t>
            </a:r>
            <a:r>
              <a:rPr lang="fr-CH" b="1" dirty="0" err="1">
                <a:solidFill>
                  <a:schemeClr val="bg1"/>
                </a:solidFill>
                <a:latin typeface="Helvetica"/>
                <a:cs typeface="Helvetica"/>
              </a:rPr>
              <a:t>His</a:t>
            </a:r>
            <a:r>
              <a:rPr lang="fr-CH" b="1" dirty="0">
                <a:solidFill>
                  <a:schemeClr val="bg1"/>
                </a:solidFill>
                <a:latin typeface="Helvetica"/>
                <a:cs typeface="Helvetica"/>
              </a:rPr>
              <a:t> </a:t>
            </a:r>
            <a:r>
              <a:rPr lang="fr-CH" b="1" dirty="0" err="1">
                <a:solidFill>
                  <a:schemeClr val="bg1"/>
                </a:solidFill>
                <a:latin typeface="Helvetica"/>
                <a:cs typeface="Helvetica"/>
              </a:rPr>
              <a:t>Video</a:t>
            </a:r>
            <a:r>
              <a:rPr lang="fr-CH" b="1" dirty="0">
                <a:solidFill>
                  <a:schemeClr val="bg1"/>
                </a:solidFill>
                <a:latin typeface="Helvetica"/>
                <a:cs typeface="Helvetica"/>
              </a:rPr>
              <a:t> Game?</a:t>
            </a:r>
            <a:endParaRPr lang="en-US" dirty="0">
              <a:solidFill>
                <a:schemeClr val="bg1"/>
              </a:solidFill>
            </a:endParaRPr>
          </a:p>
          <a:p>
            <a:endParaRPr lang="en-GB" dirty="0">
              <a:cs typeface="Calibri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F498854-DCFE-4049-B1EF-CCF9E641B328}"/>
              </a:ext>
            </a:extLst>
          </p:cNvPr>
          <p:cNvSpPr/>
          <p:nvPr/>
        </p:nvSpPr>
        <p:spPr>
          <a:xfrm>
            <a:off x="8003969" y="1431252"/>
            <a:ext cx="3885756" cy="901291"/>
          </a:xfrm>
          <a:prstGeom prst="rect">
            <a:avLst/>
          </a:prstGeom>
          <a:noFill/>
          <a:ln w="57150">
            <a:solidFill>
              <a:srgbClr val="081D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en-GB" b="1">
              <a:solidFill>
                <a:srgbClr val="081D58"/>
              </a:solidFill>
              <a:latin typeface="Helvetica" pitchFamily="2" charset="0"/>
              <a:cs typeface="Helvetic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5B03F6A-413D-43A2-BEB3-856D51F609D6}"/>
              </a:ext>
            </a:extLst>
          </p:cNvPr>
          <p:cNvSpPr txBox="1"/>
          <p:nvPr/>
        </p:nvSpPr>
        <p:spPr>
          <a:xfrm>
            <a:off x="8114410" y="1466398"/>
            <a:ext cx="3666742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600">
                <a:solidFill>
                  <a:srgbClr val="081D58"/>
                </a:solidFill>
                <a:latin typeface="Helvetica"/>
                <a:cs typeface="Helvetica"/>
              </a:rPr>
              <a:t>Video games name are an essential marketing component of the largest successes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B11F37D-CD6E-C24E-8D67-D8B19DA92D1D}"/>
              </a:ext>
            </a:extLst>
          </p:cNvPr>
          <p:cNvSpPr/>
          <p:nvPr/>
        </p:nvSpPr>
        <p:spPr>
          <a:xfrm>
            <a:off x="8003969" y="2837447"/>
            <a:ext cx="3885756" cy="901291"/>
          </a:xfrm>
          <a:prstGeom prst="rect">
            <a:avLst/>
          </a:prstGeom>
          <a:noFill/>
          <a:ln w="57150">
            <a:solidFill>
              <a:srgbClr val="41B6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en-GB" b="1">
              <a:solidFill>
                <a:srgbClr val="081D58"/>
              </a:solidFill>
              <a:latin typeface="Helvetica" pitchFamily="2" charset="0"/>
              <a:cs typeface="Helvetic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19CB846-F767-264A-89B2-4F4A94CE74A2}"/>
              </a:ext>
            </a:extLst>
          </p:cNvPr>
          <p:cNvSpPr txBox="1"/>
          <p:nvPr/>
        </p:nvSpPr>
        <p:spPr>
          <a:xfrm>
            <a:off x="8052785" y="2874832"/>
            <a:ext cx="3788124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600">
                <a:solidFill>
                  <a:srgbClr val="081D58"/>
                </a:solidFill>
                <a:latin typeface="Helvetica"/>
                <a:cs typeface="Helvetica"/>
              </a:rPr>
              <a:t>Michael’s video game name must incorporate the most used words from the highest selling shooting games title</a:t>
            </a:r>
          </a:p>
        </p:txBody>
      </p:sp>
      <p:sp>
        <p:nvSpPr>
          <p:cNvPr id="11" name="Triangle 10">
            <a:extLst>
              <a:ext uri="{FF2B5EF4-FFF2-40B4-BE49-F238E27FC236}">
                <a16:creationId xmlns:a16="http://schemas.microsoft.com/office/drawing/2014/main" id="{1C899DC3-8833-4E4A-AA98-D980289A8DBD}"/>
              </a:ext>
            </a:extLst>
          </p:cNvPr>
          <p:cNvSpPr/>
          <p:nvPr/>
        </p:nvSpPr>
        <p:spPr>
          <a:xfrm rot="10800000">
            <a:off x="9569590" y="2427662"/>
            <a:ext cx="612183" cy="306720"/>
          </a:xfrm>
          <a:prstGeom prst="triangle">
            <a:avLst/>
          </a:prstGeom>
          <a:solidFill>
            <a:srgbClr val="081D58"/>
          </a:solidFill>
          <a:ln w="28575">
            <a:solidFill>
              <a:srgbClr val="41B6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riangle 12">
            <a:extLst>
              <a:ext uri="{FF2B5EF4-FFF2-40B4-BE49-F238E27FC236}">
                <a16:creationId xmlns:a16="http://schemas.microsoft.com/office/drawing/2014/main" id="{982F1B71-D48D-994A-9B27-285C4F508BB1}"/>
              </a:ext>
            </a:extLst>
          </p:cNvPr>
          <p:cNvSpPr/>
          <p:nvPr/>
        </p:nvSpPr>
        <p:spPr>
          <a:xfrm rot="10800000">
            <a:off x="9569589" y="3837314"/>
            <a:ext cx="612183" cy="306720"/>
          </a:xfrm>
          <a:prstGeom prst="triangle">
            <a:avLst/>
          </a:prstGeom>
          <a:solidFill>
            <a:srgbClr val="7FCDBB"/>
          </a:solidFill>
          <a:ln w="28575">
            <a:solidFill>
              <a:srgbClr val="1D91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545765E-D602-234C-B34D-CE46CE9FF8D6}"/>
              </a:ext>
            </a:extLst>
          </p:cNvPr>
          <p:cNvSpPr/>
          <p:nvPr/>
        </p:nvSpPr>
        <p:spPr>
          <a:xfrm>
            <a:off x="8003969" y="4249715"/>
            <a:ext cx="3885756" cy="901291"/>
          </a:xfrm>
          <a:prstGeom prst="rect">
            <a:avLst/>
          </a:prstGeom>
          <a:noFill/>
          <a:ln w="57150">
            <a:solidFill>
              <a:srgbClr val="7FCD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en-GB" b="1">
              <a:solidFill>
                <a:srgbClr val="081D58"/>
              </a:solidFill>
              <a:latin typeface="Helvetica" pitchFamily="2" charset="0"/>
              <a:cs typeface="Helvetic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2741F8D-893E-9D4B-881B-0538FB072742}"/>
              </a:ext>
            </a:extLst>
          </p:cNvPr>
          <p:cNvSpPr txBox="1"/>
          <p:nvPr/>
        </p:nvSpPr>
        <p:spPr>
          <a:xfrm>
            <a:off x="8102535" y="4314472"/>
            <a:ext cx="3666742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600">
                <a:solidFill>
                  <a:srgbClr val="081D58"/>
                </a:solidFill>
                <a:latin typeface="Helvetica"/>
                <a:cs typeface="Helvetica"/>
              </a:rPr>
              <a:t>We use text mining techniques to analyse which words were most used in the best shooting games titles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2608286-D8F1-9043-9D76-C4FC24555D9C}"/>
              </a:ext>
            </a:extLst>
          </p:cNvPr>
          <p:cNvSpPr/>
          <p:nvPr/>
        </p:nvSpPr>
        <p:spPr>
          <a:xfrm>
            <a:off x="7993028" y="5659615"/>
            <a:ext cx="3885756" cy="901291"/>
          </a:xfrm>
          <a:prstGeom prst="rect">
            <a:avLst/>
          </a:prstGeom>
          <a:noFill/>
          <a:ln w="57150">
            <a:solidFill>
              <a:srgbClr val="C7E9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GB" b="1" err="1">
                <a:solidFill>
                  <a:srgbClr val="081D58"/>
                </a:solidFill>
                <a:latin typeface="Helvetica" pitchFamily="2" charset="0"/>
                <a:cs typeface="Helvetica"/>
              </a:rPr>
              <a:t>Micheal</a:t>
            </a:r>
            <a:r>
              <a:rPr lang="en-GB" b="1">
                <a:solidFill>
                  <a:srgbClr val="081D58"/>
                </a:solidFill>
                <a:latin typeface="Helvetica" pitchFamily="2" charset="0"/>
                <a:cs typeface="Helvetica"/>
              </a:rPr>
              <a:t> should name his game: </a:t>
            </a:r>
          </a:p>
          <a:p>
            <a:pPr algn="ctr"/>
            <a:r>
              <a:rPr lang="en-GB" sz="2800" b="1">
                <a:solidFill>
                  <a:srgbClr val="081D58"/>
                </a:solidFill>
                <a:latin typeface="Helvetica" pitchFamily="2" charset="0"/>
                <a:cs typeface="Helvetica"/>
              </a:rPr>
              <a:t>‘</a:t>
            </a:r>
            <a:r>
              <a:rPr lang="en-GB" sz="2800" b="1" err="1">
                <a:solidFill>
                  <a:srgbClr val="081D58"/>
                </a:solidFill>
                <a:latin typeface="Helvetica" pitchFamily="2" charset="0"/>
                <a:cs typeface="Helvetica"/>
              </a:rPr>
              <a:t>Dunder</a:t>
            </a:r>
            <a:r>
              <a:rPr lang="en-GB" sz="2800" b="1">
                <a:solidFill>
                  <a:srgbClr val="081D58"/>
                </a:solidFill>
                <a:latin typeface="Helvetica" pitchFamily="2" charset="0"/>
                <a:cs typeface="Helvetica"/>
              </a:rPr>
              <a:t> War’</a:t>
            </a:r>
          </a:p>
        </p:txBody>
      </p:sp>
      <p:sp>
        <p:nvSpPr>
          <p:cNvPr id="21" name="Triangle 20">
            <a:extLst>
              <a:ext uri="{FF2B5EF4-FFF2-40B4-BE49-F238E27FC236}">
                <a16:creationId xmlns:a16="http://schemas.microsoft.com/office/drawing/2014/main" id="{F402486C-A666-B847-AB59-19387DB6A461}"/>
              </a:ext>
            </a:extLst>
          </p:cNvPr>
          <p:cNvSpPr/>
          <p:nvPr/>
        </p:nvSpPr>
        <p:spPr>
          <a:xfrm rot="10800000">
            <a:off x="9569588" y="5273388"/>
            <a:ext cx="612183" cy="306720"/>
          </a:xfrm>
          <a:prstGeom prst="triangle">
            <a:avLst/>
          </a:prstGeom>
          <a:solidFill>
            <a:srgbClr val="C7E9B4"/>
          </a:solidFill>
          <a:ln w="28575">
            <a:solidFill>
              <a:srgbClr val="7FCD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F75983-5108-CB46-B7E9-1324CEAC6EAC}"/>
              </a:ext>
            </a:extLst>
          </p:cNvPr>
          <p:cNvSpPr txBox="1"/>
          <p:nvPr/>
        </p:nvSpPr>
        <p:spPr>
          <a:xfrm>
            <a:off x="410848" y="1509638"/>
            <a:ext cx="67737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i="1">
                <a:solidFill>
                  <a:srgbClr val="081D58"/>
                </a:solidFill>
                <a:latin typeface="Helvetica" pitchFamily="2" charset="0"/>
                <a:cs typeface="Arial" panose="020B0604020202020204" pitchFamily="34" charset="0"/>
              </a:rPr>
              <a:t>*Legend is among the most common words*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772719C-E80F-6349-A5E4-17C8CCA51A80}"/>
              </a:ext>
            </a:extLst>
          </p:cNvPr>
          <p:cNvSpPr txBox="1"/>
          <p:nvPr/>
        </p:nvSpPr>
        <p:spPr>
          <a:xfrm>
            <a:off x="529601" y="1881896"/>
            <a:ext cx="5830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>
                <a:solidFill>
                  <a:srgbClr val="081D58"/>
                </a:solidFill>
                <a:latin typeface="Helvetica" pitchFamily="2" charset="0"/>
                <a:cs typeface="Arial" panose="020B0604020202020204" pitchFamily="34" charset="0"/>
              </a:rPr>
              <a:t>Text mining analysis of shooting games title</a:t>
            </a:r>
          </a:p>
        </p:txBody>
      </p:sp>
      <p:pic>
        <p:nvPicPr>
          <p:cNvPr id="2" name="Picture 6" descr="Text&#10;&#10;Description automatically generated">
            <a:extLst>
              <a:ext uri="{FF2B5EF4-FFF2-40B4-BE49-F238E27FC236}">
                <a16:creationId xmlns:a16="http://schemas.microsoft.com/office/drawing/2014/main" id="{0799B11C-EBC1-4262-BA15-AA7B2E8CB07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20" r="-103" b="890"/>
          <a:stretch/>
        </p:blipFill>
        <p:spPr>
          <a:xfrm>
            <a:off x="1220115" y="2250548"/>
            <a:ext cx="4449714" cy="4575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466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8" grpId="0"/>
      <p:bldP spid="9" grpId="0" animBg="1"/>
      <p:bldP spid="10" grpId="0"/>
      <p:bldP spid="11" grpId="0" animBg="1"/>
      <p:bldP spid="13" grpId="0" animBg="1"/>
      <p:bldP spid="15" grpId="0" animBg="1"/>
      <p:bldP spid="17" grpId="0"/>
      <p:bldP spid="19" grpId="0" animBg="1"/>
      <p:bldP spid="21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1033683C41039488234D284C0F775A4" ma:contentTypeVersion="6" ma:contentTypeDescription="Create a new document." ma:contentTypeScope="" ma:versionID="559b3876f62ed29e556943eefc2e0a0a">
  <xsd:schema xmlns:xsd="http://www.w3.org/2001/XMLSchema" xmlns:xs="http://www.w3.org/2001/XMLSchema" xmlns:p="http://schemas.microsoft.com/office/2006/metadata/properties" xmlns:ns1="http://schemas.microsoft.com/sharepoint/v3" xmlns:ns2="36839503-4d2d-48aa-889e-0fa692c00425" targetNamespace="http://schemas.microsoft.com/office/2006/metadata/properties" ma:root="true" ma:fieldsID="42f953db926171d7659f6a2c1f24963b" ns1:_="" ns2:_="">
    <xsd:import namespace="http://schemas.microsoft.com/sharepoint/v3"/>
    <xsd:import namespace="36839503-4d2d-48aa-889e-0fa692c0042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1:_ip_UnifiedCompliancePolicyProperties" minOccurs="0"/>
                <xsd:element ref="ns1:_ip_UnifiedCompliancePolicyUIAc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2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3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6839503-4d2d-48aa-889e-0fa692c0042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>4</_ip_UnifiedCompliancePolicyUIAction>
    <_ip_UnifiedCompliancePolicyProperties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E20ED5A2-20A4-4724-B695-CD44359B754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5332354-5F43-4521-B665-D80D00D33BC2}">
  <ds:schemaRefs>
    <ds:schemaRef ds:uri="36839503-4d2d-48aa-889e-0fa692c0042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84EB2386-1642-447C-AD34-F015ADB2AA1D}">
  <ds:schemaRefs>
    <ds:schemaRef ds:uri="36839503-4d2d-48aa-889e-0fa692c00425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618</TotalTime>
  <Words>970</Words>
  <Application>Microsoft Macintosh PowerPoint</Application>
  <PresentationFormat>Widescreen</PresentationFormat>
  <Paragraphs>160</Paragraphs>
  <Slides>12</Slides>
  <Notes>12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Calibri</vt:lpstr>
      <vt:lpstr>Calibri Light</vt:lpstr>
      <vt:lpstr>Helvetica</vt:lpstr>
      <vt:lpstr>Office Theme</vt:lpstr>
      <vt:lpstr>think-cell Slide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Joseph Perrin</dc:creator>
  <cp:lastModifiedBy>Rasul Rasulov</cp:lastModifiedBy>
  <cp:revision>1107</cp:revision>
  <dcterms:created xsi:type="dcterms:W3CDTF">2020-12-02T17:32:11Z</dcterms:created>
  <dcterms:modified xsi:type="dcterms:W3CDTF">2020-12-03T12:15:03Z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0x01010021033683C41039488234D284C0F775A4</vt:lpwstr>
  </property>
</Properties>
</file>